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  <p:sldId id="269" r:id="rId43"/>
    <p:sldId id="270" r:id="rId44"/>
    <p:sldId id="271" r:id="rId45"/>
    <p:sldId id="272" r:id="rId46"/>
    <p:sldId id="273" r:id="rId47"/>
    <p:sldId id="274" r:id="rId48"/>
    <p:sldId id="275" r:id="rId49"/>
    <p:sldId id="276" r:id="rId50"/>
    <p:sldId id="277" r:id="rId51"/>
    <p:sldId id="278" r:id="rId52"/>
    <p:sldId id="279" r:id="rId5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elios Extended" charset="1" panose="02000505040000020004"/>
      <p:regular r:id="rId10"/>
    </p:embeddedFont>
    <p:embeddedFont>
      <p:font typeface="Helios Extended Bold" charset="1" panose="02000805050000020004"/>
      <p:regular r:id="rId11"/>
    </p:embeddedFont>
    <p:embeddedFont>
      <p:font typeface="Helios Extended Italics" charset="1" panose="02000505000000090004"/>
      <p:regular r:id="rId12"/>
    </p:embeddedFont>
    <p:embeddedFont>
      <p:font typeface="Helios Extended Bold Italics" charset="1" panose="02000805000000090004"/>
      <p:regular r:id="rId13"/>
    </p:embeddedFont>
    <p:embeddedFont>
      <p:font typeface="Public Sans" charset="1" panose="00000000000000000000"/>
      <p:regular r:id="rId14"/>
    </p:embeddedFont>
    <p:embeddedFont>
      <p:font typeface="Public Sans Bold" charset="1" panose="00000000000000000000"/>
      <p:regular r:id="rId15"/>
    </p:embeddedFont>
    <p:embeddedFont>
      <p:font typeface="Public Sans Italics" charset="1" panose="00000000000000000000"/>
      <p:regular r:id="rId16"/>
    </p:embeddedFont>
    <p:embeddedFont>
      <p:font typeface="Public Sans Bold Italics" charset="1" panose="00000000000000000000"/>
      <p:regular r:id="rId17"/>
    </p:embeddedFont>
    <p:embeddedFont>
      <p:font typeface="Public Sans Thin" charset="1" panose="00000000000000000000"/>
      <p:regular r:id="rId18"/>
    </p:embeddedFont>
    <p:embeddedFont>
      <p:font typeface="Public Sans Thin Italics" charset="1" panose="00000000000000000000"/>
      <p:regular r:id="rId19"/>
    </p:embeddedFont>
    <p:embeddedFont>
      <p:font typeface="Public Sans Medium" charset="1" panose="00000000000000000000"/>
      <p:regular r:id="rId20"/>
    </p:embeddedFont>
    <p:embeddedFont>
      <p:font typeface="Public Sans Medium Italics" charset="1" panose="00000000000000000000"/>
      <p:regular r:id="rId21"/>
    </p:embeddedFont>
    <p:embeddedFont>
      <p:font typeface="Public Sans Heavy" charset="1" panose="00000000000000000000"/>
      <p:regular r:id="rId22"/>
    </p:embeddedFont>
    <p:embeddedFont>
      <p:font typeface="Public Sans Heavy Italics" charset="1" panose="00000000000000000000"/>
      <p:regular r:id="rId23"/>
    </p:embeddedFont>
    <p:embeddedFont>
      <p:font typeface="Canva Sans" charset="1" panose="020B0503030501040103"/>
      <p:regular r:id="rId24"/>
    </p:embeddedFont>
    <p:embeddedFont>
      <p:font typeface="Canva Sans Bold" charset="1" panose="020B0803030501040103"/>
      <p:regular r:id="rId25"/>
    </p:embeddedFont>
    <p:embeddedFont>
      <p:font typeface="Canva Sans Italics" charset="1" panose="020B0503030501040103"/>
      <p:regular r:id="rId26"/>
    </p:embeddedFont>
    <p:embeddedFont>
      <p:font typeface="Canva Sans Bold Italics" charset="1" panose="020B0803030501040103"/>
      <p:regular r:id="rId27"/>
    </p:embeddedFont>
    <p:embeddedFont>
      <p:font typeface="Canva Sans Medium" charset="1" panose="020B0603030501040103"/>
      <p:regular r:id="rId28"/>
    </p:embeddedFont>
    <p:embeddedFont>
      <p:font typeface="Canva Sans Medium Italics" charset="1" panose="020B0603030501040103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39" Target="slides/slide10.xml" Type="http://schemas.openxmlformats.org/officeDocument/2006/relationships/slide"/><Relationship Id="rId4" Target="theme/theme1.xml" Type="http://schemas.openxmlformats.org/officeDocument/2006/relationships/theme"/><Relationship Id="rId40" Target="slides/slide11.xml" Type="http://schemas.openxmlformats.org/officeDocument/2006/relationships/slide"/><Relationship Id="rId41" Target="slides/slide12.xml" Type="http://schemas.openxmlformats.org/officeDocument/2006/relationships/slide"/><Relationship Id="rId42" Target="slides/slide13.xml" Type="http://schemas.openxmlformats.org/officeDocument/2006/relationships/slide"/><Relationship Id="rId43" Target="slides/slide14.xml" Type="http://schemas.openxmlformats.org/officeDocument/2006/relationships/slide"/><Relationship Id="rId44" Target="slides/slide15.xml" Type="http://schemas.openxmlformats.org/officeDocument/2006/relationships/slide"/><Relationship Id="rId45" Target="slides/slide16.xml" Type="http://schemas.openxmlformats.org/officeDocument/2006/relationships/slide"/><Relationship Id="rId46" Target="slides/slide17.xml" Type="http://schemas.openxmlformats.org/officeDocument/2006/relationships/slide"/><Relationship Id="rId47" Target="slides/slide18.xml" Type="http://schemas.openxmlformats.org/officeDocument/2006/relationships/slide"/><Relationship Id="rId48" Target="slides/slide19.xml" Type="http://schemas.openxmlformats.org/officeDocument/2006/relationships/slide"/><Relationship Id="rId49" Target="slides/slide20.xml" Type="http://schemas.openxmlformats.org/officeDocument/2006/relationships/slide"/><Relationship Id="rId5" Target="tableStyles.xml" Type="http://schemas.openxmlformats.org/officeDocument/2006/relationships/tableStyles"/><Relationship Id="rId50" Target="slides/slide21.xml" Type="http://schemas.openxmlformats.org/officeDocument/2006/relationships/slide"/><Relationship Id="rId51" Target="slides/slide22.xml" Type="http://schemas.openxmlformats.org/officeDocument/2006/relationships/slide"/><Relationship Id="rId52" Target="slides/slide23.xml" Type="http://schemas.openxmlformats.org/officeDocument/2006/relationships/slide"/><Relationship Id="rId53" Target="slides/slide24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jpe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gif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31.jpeg" Type="http://schemas.openxmlformats.org/officeDocument/2006/relationships/image"/><Relationship Id="rId5" Target="../media/VAF2CeBK4jE.mp4" Type="http://schemas.openxmlformats.org/officeDocument/2006/relationships/video"/><Relationship Id="rId6" Target="../media/VAF2CeBK4jE.mp4" Type="http://schemas.microsoft.com/office/2007/relationships/media"/><Relationship Id="rId7" Target="../media/image32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6.jpe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3.png" Type="http://schemas.openxmlformats.org/officeDocument/2006/relationships/image"/><Relationship Id="rId7" Target="../media/image4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9.jpeg" Type="http://schemas.openxmlformats.org/officeDocument/2006/relationships/image"/><Relationship Id="rId4" Target="../media/VAF1_kKWq-w.mp4" Type="http://schemas.openxmlformats.org/officeDocument/2006/relationships/video"/><Relationship Id="rId5" Target="../media/VAF1_kKWq-w.mp4" Type="http://schemas.microsoft.com/office/2007/relationships/media"/><Relationship Id="rId6" Target="../media/image3.png" Type="http://schemas.openxmlformats.org/officeDocument/2006/relationships/image"/><Relationship Id="rId7" Target="../media/image4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44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5.gif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3.png" Type="http://schemas.openxmlformats.org/officeDocument/2006/relationships/image"/><Relationship Id="rId8" Target="../media/image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2" Target="../media/image13.jpeg" Type="http://schemas.openxmlformats.org/officeDocument/2006/relationships/image"/><Relationship Id="rId3" Target="../media/image14.jpeg" Type="http://schemas.openxmlformats.org/officeDocument/2006/relationships/image"/><Relationship Id="rId4" Target="../media/image15.jpeg" Type="http://schemas.openxmlformats.org/officeDocument/2006/relationships/image"/><Relationship Id="rId5" Target="../media/image16.jpeg" Type="http://schemas.openxmlformats.org/officeDocument/2006/relationships/image"/><Relationship Id="rId6" Target="../media/image17.jpeg" Type="http://schemas.openxmlformats.org/officeDocument/2006/relationships/image"/><Relationship Id="rId7" Target="../media/image18.jpeg" Type="http://schemas.openxmlformats.org/officeDocument/2006/relationships/image"/><Relationship Id="rId8" Target="../media/image19.jpeg" Type="http://schemas.openxmlformats.org/officeDocument/2006/relationships/image"/><Relationship Id="rId9" Target="../media/image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VAF18zJHFAA.mp4" Type="http://schemas.openxmlformats.org/officeDocument/2006/relationships/video"/><Relationship Id="rId4" Target="../media/VAF18zJHFAA.mp4" Type="http://schemas.microsoft.com/office/2007/relationships/media"/><Relationship Id="rId5" Target="../media/image3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jpeg" Type="http://schemas.openxmlformats.org/officeDocument/2006/relationships/image"/><Relationship Id="rId6" Target="../media/VAF13v6D3Ok.mp4" Type="http://schemas.openxmlformats.org/officeDocument/2006/relationships/video"/><Relationship Id="rId7" Target="../media/VAF13v6D3Ok.mp4" Type="http://schemas.microsoft.com/office/2007/relationships/media"/><Relationship Id="rId8" Target="../media/image3.png" Type="http://schemas.openxmlformats.org/officeDocument/2006/relationships/image"/><Relationship Id="rId9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1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22943" y="357806"/>
            <a:ext cx="7521930" cy="9571388"/>
            <a:chOff x="0" y="0"/>
            <a:chExt cx="1981084" cy="25208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81085" cy="2520859"/>
            </a:xfrm>
            <a:custGeom>
              <a:avLst/>
              <a:gdLst/>
              <a:ahLst/>
              <a:cxnLst/>
              <a:rect r="r" b="b" t="t" l="l"/>
              <a:pathLst>
                <a:path h="2520859" w="1981085">
                  <a:moveTo>
                    <a:pt x="0" y="0"/>
                  </a:moveTo>
                  <a:lnTo>
                    <a:pt x="1981085" y="0"/>
                  </a:lnTo>
                  <a:lnTo>
                    <a:pt x="1981085" y="2520859"/>
                  </a:lnTo>
                  <a:lnTo>
                    <a:pt x="0" y="2520859"/>
                  </a:lnTo>
                  <a:close/>
                </a:path>
              </a:pathLst>
            </a:custGeom>
            <a:solidFill>
              <a:srgbClr val="EDF1E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981084" cy="25589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896717" y="960780"/>
            <a:ext cx="5401532" cy="7661748"/>
          </a:xfrm>
          <a:custGeom>
            <a:avLst/>
            <a:gdLst/>
            <a:ahLst/>
            <a:cxnLst/>
            <a:rect r="r" b="b" t="t" l="l"/>
            <a:pathLst>
              <a:path h="7661748" w="5401532">
                <a:moveTo>
                  <a:pt x="0" y="0"/>
                </a:moveTo>
                <a:lnTo>
                  <a:pt x="5401532" y="0"/>
                </a:lnTo>
                <a:lnTo>
                  <a:pt x="5401532" y="7661747"/>
                </a:lnTo>
                <a:lnTo>
                  <a:pt x="0" y="76617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196706" y="734305"/>
            <a:ext cx="588789" cy="588789"/>
          </a:xfrm>
          <a:custGeom>
            <a:avLst/>
            <a:gdLst/>
            <a:ahLst/>
            <a:cxnLst/>
            <a:rect r="r" b="b" t="t" l="l"/>
            <a:pathLst>
              <a:path h="588789" w="588789">
                <a:moveTo>
                  <a:pt x="0" y="0"/>
                </a:moveTo>
                <a:lnTo>
                  <a:pt x="588789" y="0"/>
                </a:lnTo>
                <a:lnTo>
                  <a:pt x="588789" y="588790"/>
                </a:lnTo>
                <a:lnTo>
                  <a:pt x="0" y="5887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5690370" y="1014413"/>
            <a:ext cx="4298830" cy="0"/>
          </a:xfrm>
          <a:prstGeom prst="line">
            <a:avLst/>
          </a:prstGeom>
          <a:ln cap="flat" w="28575">
            <a:solidFill>
              <a:srgbClr val="3A3A5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0" y="0"/>
            <a:ext cx="3125905" cy="1083647"/>
          </a:xfrm>
          <a:custGeom>
            <a:avLst/>
            <a:gdLst/>
            <a:ahLst/>
            <a:cxnLst/>
            <a:rect r="r" b="b" t="t" l="l"/>
            <a:pathLst>
              <a:path h="1083647" w="3125905">
                <a:moveTo>
                  <a:pt x="0" y="0"/>
                </a:moveTo>
                <a:lnTo>
                  <a:pt x="3125905" y="0"/>
                </a:lnTo>
                <a:lnTo>
                  <a:pt x="3125905" y="1083647"/>
                </a:lnTo>
                <a:lnTo>
                  <a:pt x="0" y="10836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408358" y="0"/>
            <a:ext cx="3779782" cy="930148"/>
          </a:xfrm>
          <a:custGeom>
            <a:avLst/>
            <a:gdLst/>
            <a:ahLst/>
            <a:cxnLst/>
            <a:rect r="r" b="b" t="t" l="l"/>
            <a:pathLst>
              <a:path h="930148" w="3779782">
                <a:moveTo>
                  <a:pt x="0" y="0"/>
                </a:moveTo>
                <a:lnTo>
                  <a:pt x="3779782" y="0"/>
                </a:lnTo>
                <a:lnTo>
                  <a:pt x="3779782" y="930148"/>
                </a:lnTo>
                <a:lnTo>
                  <a:pt x="0" y="9301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8000"/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33473" y="2192662"/>
            <a:ext cx="8606097" cy="3336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650"/>
              </a:lnSpc>
            </a:pPr>
            <a:r>
              <a:rPr lang="en-US" sz="13750" spc="-1127">
                <a:solidFill>
                  <a:srgbClr val="3A3A5B"/>
                </a:solidFill>
                <a:latin typeface="Public Sans Bold"/>
              </a:rPr>
              <a:t>Saudi Solar Vision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510664"/>
            <a:ext cx="8215643" cy="453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65"/>
              </a:lnSpc>
              <a:spcBef>
                <a:spcPct val="0"/>
              </a:spcBef>
            </a:pPr>
            <a:r>
              <a:rPr lang="en-US" sz="4111" spc="-337">
                <a:solidFill>
                  <a:srgbClr val="EDF1EF"/>
                </a:solidFill>
                <a:latin typeface="Public Sans"/>
              </a:rPr>
              <a:t>Shining a Light on Tomorrow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8698727"/>
            <a:ext cx="6161173" cy="209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483"/>
              </a:lnSpc>
              <a:spcBef>
                <a:spcPct val="0"/>
              </a:spcBef>
            </a:pPr>
            <a:r>
              <a:rPr lang="en-US" sz="1926" spc="115">
                <a:solidFill>
                  <a:srgbClr val="3A3A5B"/>
                </a:solidFill>
                <a:latin typeface="Public Sans Medium"/>
              </a:rPr>
              <a:t>Presented by Dina, Meshael, Rewaa, Raghad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188140" cy="10287000"/>
          </a:xfrm>
          <a:custGeom>
            <a:avLst/>
            <a:gdLst/>
            <a:ahLst/>
            <a:cxnLst/>
            <a:rect r="r" b="b" t="t" l="l"/>
            <a:pathLst>
              <a:path h="10287000" w="18188140">
                <a:moveTo>
                  <a:pt x="0" y="0"/>
                </a:moveTo>
                <a:lnTo>
                  <a:pt x="18188140" y="0"/>
                </a:lnTo>
                <a:lnTo>
                  <a:pt x="1818814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1999"/>
            </a:blip>
            <a:stretch>
              <a:fillRect l="0" t="-21626" r="0" b="-1097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3125905" cy="1083647"/>
          </a:xfrm>
          <a:custGeom>
            <a:avLst/>
            <a:gdLst/>
            <a:ahLst/>
            <a:cxnLst/>
            <a:rect r="r" b="b" t="t" l="l"/>
            <a:pathLst>
              <a:path h="1083647" w="3125905">
                <a:moveTo>
                  <a:pt x="0" y="0"/>
                </a:moveTo>
                <a:lnTo>
                  <a:pt x="3125905" y="0"/>
                </a:lnTo>
                <a:lnTo>
                  <a:pt x="3125905" y="1083647"/>
                </a:lnTo>
                <a:lnTo>
                  <a:pt x="0" y="10836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08358" y="0"/>
            <a:ext cx="3779782" cy="930148"/>
          </a:xfrm>
          <a:custGeom>
            <a:avLst/>
            <a:gdLst/>
            <a:ahLst/>
            <a:cxnLst/>
            <a:rect r="r" b="b" t="t" l="l"/>
            <a:pathLst>
              <a:path h="930148" w="3779782">
                <a:moveTo>
                  <a:pt x="0" y="0"/>
                </a:moveTo>
                <a:lnTo>
                  <a:pt x="3779782" y="0"/>
                </a:lnTo>
                <a:lnTo>
                  <a:pt x="3779782" y="930148"/>
                </a:lnTo>
                <a:lnTo>
                  <a:pt x="0" y="9301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8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46581" y="3174661"/>
            <a:ext cx="9834952" cy="2987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8000" spc="-656">
                <a:solidFill>
                  <a:srgbClr val="3A3A5B"/>
                </a:solidFill>
                <a:latin typeface="Public Sans"/>
              </a:rPr>
              <a:t>Location </a:t>
            </a:r>
          </a:p>
          <a:p>
            <a:pPr>
              <a:lnSpc>
                <a:spcPts val="7680"/>
              </a:lnSpc>
            </a:pPr>
            <a:r>
              <a:rPr lang="en-US" sz="8000" spc="-656">
                <a:solidFill>
                  <a:srgbClr val="3A3A5B"/>
                </a:solidFill>
                <a:latin typeface="Public Sans"/>
              </a:rPr>
              <a:t>Recommender </a:t>
            </a:r>
          </a:p>
          <a:p>
            <a:pPr>
              <a:lnSpc>
                <a:spcPts val="7680"/>
              </a:lnSpc>
            </a:pPr>
            <a:r>
              <a:rPr lang="en-US" sz="8000" spc="-656">
                <a:solidFill>
                  <a:srgbClr val="3A3A5B"/>
                </a:solidFill>
                <a:latin typeface="Public Sans"/>
              </a:rPr>
              <a:t>System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62953" y="3516316"/>
            <a:ext cx="9670339" cy="2987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8000" spc="-656">
                <a:solidFill>
                  <a:srgbClr val="3A3A5B"/>
                </a:solidFill>
                <a:latin typeface="Public Sans"/>
              </a:rPr>
              <a:t>Does all locations on Earth receive the same amount of sunlight?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3125905" cy="1083647"/>
          </a:xfrm>
          <a:custGeom>
            <a:avLst/>
            <a:gdLst/>
            <a:ahLst/>
            <a:cxnLst/>
            <a:rect r="r" b="b" t="t" l="l"/>
            <a:pathLst>
              <a:path h="1083647" w="3125905">
                <a:moveTo>
                  <a:pt x="0" y="0"/>
                </a:moveTo>
                <a:lnTo>
                  <a:pt x="3125905" y="0"/>
                </a:lnTo>
                <a:lnTo>
                  <a:pt x="3125905" y="1083647"/>
                </a:lnTo>
                <a:lnTo>
                  <a:pt x="0" y="10836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08358" y="0"/>
            <a:ext cx="3779782" cy="930148"/>
          </a:xfrm>
          <a:custGeom>
            <a:avLst/>
            <a:gdLst/>
            <a:ahLst/>
            <a:cxnLst/>
            <a:rect r="r" b="b" t="t" l="l"/>
            <a:pathLst>
              <a:path h="930148" w="3779782">
                <a:moveTo>
                  <a:pt x="0" y="0"/>
                </a:moveTo>
                <a:lnTo>
                  <a:pt x="3779782" y="0"/>
                </a:lnTo>
                <a:lnTo>
                  <a:pt x="3779782" y="930148"/>
                </a:lnTo>
                <a:lnTo>
                  <a:pt x="0" y="9301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8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1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609280"/>
            <a:ext cx="8372092" cy="2015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8000" spc="-656">
                <a:solidFill>
                  <a:srgbClr val="064D6D"/>
                </a:solidFill>
                <a:latin typeface="Public Sans"/>
              </a:rPr>
              <a:t>What is the best location 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897751"/>
            <a:ext cx="7775396" cy="444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064D6D"/>
                </a:solidFill>
                <a:latin typeface="Canva Sans Bold"/>
              </a:rPr>
              <a:t>DNI: </a:t>
            </a:r>
            <a:r>
              <a:rPr lang="en-US" sz="3600">
                <a:solidFill>
                  <a:srgbClr val="064D6D"/>
                </a:solidFill>
                <a:latin typeface="Canva Sans"/>
              </a:rPr>
              <a:t>Direct Normal Irradiation</a:t>
            </a: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064D6D"/>
                </a:solidFill>
                <a:latin typeface="Canva Sans Bold"/>
              </a:rPr>
              <a:t>GHI: </a:t>
            </a:r>
            <a:r>
              <a:rPr lang="en-US" sz="3600">
                <a:solidFill>
                  <a:srgbClr val="064D6D"/>
                </a:solidFill>
                <a:latin typeface="Canva Sans"/>
              </a:rPr>
              <a:t>Global horizontal irradiation</a:t>
            </a: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064D6D"/>
                </a:solidFill>
                <a:latin typeface="Canva Sans Bold"/>
              </a:rPr>
              <a:t>DIF: </a:t>
            </a:r>
            <a:r>
              <a:rPr lang="en-US" sz="3600">
                <a:solidFill>
                  <a:srgbClr val="064D6D"/>
                </a:solidFill>
                <a:latin typeface="Canva Sans"/>
              </a:rPr>
              <a:t>Diffuse horizontal irradiation</a:t>
            </a: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064D6D"/>
                </a:solidFill>
                <a:latin typeface="Canva Sans Bold"/>
              </a:rPr>
              <a:t>Temp: </a:t>
            </a:r>
            <a:r>
              <a:rPr lang="en-US" sz="3600">
                <a:solidFill>
                  <a:srgbClr val="064D6D"/>
                </a:solidFill>
                <a:latin typeface="Canva Sans"/>
              </a:rPr>
              <a:t>Air temperature</a:t>
            </a: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064D6D"/>
                </a:solidFill>
                <a:latin typeface="Canva Sans Bold"/>
              </a:rPr>
              <a:t>PVOUT:</a:t>
            </a:r>
            <a:r>
              <a:rPr lang="en-US" sz="3600">
                <a:solidFill>
                  <a:srgbClr val="064D6D"/>
                </a:solidFill>
                <a:latin typeface="Canva Sans"/>
              </a:rPr>
              <a:t> Specific photovoltaic power output</a:t>
            </a:r>
          </a:p>
          <a:p>
            <a:pPr>
              <a:lnSpc>
                <a:spcPts val="504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504585" y="1437830"/>
            <a:ext cx="7885459" cy="8246855"/>
          </a:xfrm>
          <a:custGeom>
            <a:avLst/>
            <a:gdLst/>
            <a:ahLst/>
            <a:cxnLst/>
            <a:rect r="r" b="b" t="t" l="l"/>
            <a:pathLst>
              <a:path h="8246855" w="7885459">
                <a:moveTo>
                  <a:pt x="0" y="0"/>
                </a:moveTo>
                <a:lnTo>
                  <a:pt x="7885459" y="0"/>
                </a:lnTo>
                <a:lnTo>
                  <a:pt x="7885459" y="8246855"/>
                </a:lnTo>
                <a:lnTo>
                  <a:pt x="0" y="82468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733" t="-2883" r="-14772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3125905" cy="1083647"/>
          </a:xfrm>
          <a:custGeom>
            <a:avLst/>
            <a:gdLst/>
            <a:ahLst/>
            <a:cxnLst/>
            <a:rect r="r" b="b" t="t" l="l"/>
            <a:pathLst>
              <a:path h="1083647" w="3125905">
                <a:moveTo>
                  <a:pt x="0" y="0"/>
                </a:moveTo>
                <a:lnTo>
                  <a:pt x="3125905" y="0"/>
                </a:lnTo>
                <a:lnTo>
                  <a:pt x="3125905" y="1083647"/>
                </a:lnTo>
                <a:lnTo>
                  <a:pt x="0" y="10836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08358" y="0"/>
            <a:ext cx="3779782" cy="930148"/>
          </a:xfrm>
          <a:custGeom>
            <a:avLst/>
            <a:gdLst/>
            <a:ahLst/>
            <a:cxnLst/>
            <a:rect r="r" b="b" t="t" l="l"/>
            <a:pathLst>
              <a:path h="930148" w="3779782">
                <a:moveTo>
                  <a:pt x="0" y="0"/>
                </a:moveTo>
                <a:lnTo>
                  <a:pt x="3779782" y="0"/>
                </a:lnTo>
                <a:lnTo>
                  <a:pt x="3779782" y="930148"/>
                </a:lnTo>
                <a:lnTo>
                  <a:pt x="0" y="9301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8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1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69955" y="4871611"/>
            <a:ext cx="2483488" cy="2490128"/>
          </a:xfrm>
          <a:custGeom>
            <a:avLst/>
            <a:gdLst/>
            <a:ahLst/>
            <a:cxnLst/>
            <a:rect r="r" b="b" t="t" l="l"/>
            <a:pathLst>
              <a:path h="2490128" w="2483488">
                <a:moveTo>
                  <a:pt x="0" y="0"/>
                </a:moveTo>
                <a:lnTo>
                  <a:pt x="2483487" y="0"/>
                </a:lnTo>
                <a:lnTo>
                  <a:pt x="2483487" y="2490128"/>
                </a:lnTo>
                <a:lnTo>
                  <a:pt x="0" y="249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07291" y="2715610"/>
            <a:ext cx="14220550" cy="1043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8000" spc="-656">
                <a:solidFill>
                  <a:srgbClr val="3A3A5B"/>
                </a:solidFill>
                <a:latin typeface="Public Sans"/>
              </a:rPr>
              <a:t>Location Data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283710" y="1588664"/>
            <a:ext cx="2255976" cy="324600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802159" y="5006696"/>
            <a:ext cx="4457998" cy="214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40"/>
              </a:lnSpc>
            </a:pPr>
            <a:r>
              <a:rPr lang="en-US" sz="4100" u="sng">
                <a:solidFill>
                  <a:srgbClr val="A4B9FB"/>
                </a:solidFill>
                <a:latin typeface="Canva Sans"/>
              </a:rPr>
              <a:t>Source:</a:t>
            </a:r>
          </a:p>
          <a:p>
            <a:pPr>
              <a:lnSpc>
                <a:spcPts val="5740"/>
              </a:lnSpc>
            </a:pPr>
            <a:r>
              <a:rPr lang="en-US" sz="4100">
                <a:solidFill>
                  <a:srgbClr val="3A3A5B"/>
                </a:solidFill>
                <a:latin typeface="Canva Sans"/>
              </a:rPr>
              <a:t>Global Solar Atlas</a:t>
            </a:r>
          </a:p>
          <a:p>
            <a:pPr>
              <a:lnSpc>
                <a:spcPts val="5740"/>
              </a:lnSpc>
            </a:pPr>
            <a:r>
              <a:rPr lang="en-US" sz="4100">
                <a:solidFill>
                  <a:srgbClr val="3A3A5B"/>
                </a:solidFill>
                <a:latin typeface="Canva Sans"/>
              </a:rPr>
              <a:t>GeoNames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3125905" cy="1083647"/>
          </a:xfrm>
          <a:custGeom>
            <a:avLst/>
            <a:gdLst/>
            <a:ahLst/>
            <a:cxnLst/>
            <a:rect r="r" b="b" t="t" l="l"/>
            <a:pathLst>
              <a:path h="1083647" w="3125905">
                <a:moveTo>
                  <a:pt x="0" y="0"/>
                </a:moveTo>
                <a:lnTo>
                  <a:pt x="3125905" y="0"/>
                </a:lnTo>
                <a:lnTo>
                  <a:pt x="3125905" y="1083647"/>
                </a:lnTo>
                <a:lnTo>
                  <a:pt x="0" y="10836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4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08358" y="0"/>
            <a:ext cx="3779782" cy="930148"/>
          </a:xfrm>
          <a:custGeom>
            <a:avLst/>
            <a:gdLst/>
            <a:ahLst/>
            <a:cxnLst/>
            <a:rect r="r" b="b" t="t" l="l"/>
            <a:pathLst>
              <a:path h="930148" w="3779782">
                <a:moveTo>
                  <a:pt x="0" y="0"/>
                </a:moveTo>
                <a:lnTo>
                  <a:pt x="3779782" y="0"/>
                </a:lnTo>
                <a:lnTo>
                  <a:pt x="3779782" y="930148"/>
                </a:lnTo>
                <a:lnTo>
                  <a:pt x="0" y="9301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8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1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82670"/>
            <a:ext cx="16451471" cy="1043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Public Sans"/>
              </a:rPr>
              <a:t>DEMO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3125905" cy="1083647"/>
          </a:xfrm>
          <a:custGeom>
            <a:avLst/>
            <a:gdLst/>
            <a:ahLst/>
            <a:cxnLst/>
            <a:rect r="r" b="b" t="t" l="l"/>
            <a:pathLst>
              <a:path h="1083647" w="3125905">
                <a:moveTo>
                  <a:pt x="0" y="0"/>
                </a:moveTo>
                <a:lnTo>
                  <a:pt x="3125905" y="0"/>
                </a:lnTo>
                <a:lnTo>
                  <a:pt x="3125905" y="1083647"/>
                </a:lnTo>
                <a:lnTo>
                  <a:pt x="0" y="1083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08358" y="0"/>
            <a:ext cx="3779782" cy="930148"/>
          </a:xfrm>
          <a:custGeom>
            <a:avLst/>
            <a:gdLst/>
            <a:ahLst/>
            <a:cxnLst/>
            <a:rect r="r" b="b" t="t" l="l"/>
            <a:pathLst>
              <a:path h="930148" w="3779782">
                <a:moveTo>
                  <a:pt x="0" y="0"/>
                </a:moveTo>
                <a:lnTo>
                  <a:pt x="3779782" y="0"/>
                </a:lnTo>
                <a:lnTo>
                  <a:pt x="3779782" y="930148"/>
                </a:lnTo>
                <a:lnTo>
                  <a:pt x="0" y="930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</a:blip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6116" r="0" b="6116"/>
          <a:stretch>
            <a:fillRect/>
          </a:stretch>
        </p:blipFill>
        <p:spPr>
          <a:xfrm flipH="false" flipV="false" rot="0">
            <a:off x="1642700" y="1495559"/>
            <a:ext cx="15002599" cy="8229600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657763" y="6201395"/>
            <a:ext cx="3302493" cy="3302493"/>
          </a:xfrm>
          <a:custGeom>
            <a:avLst/>
            <a:gdLst/>
            <a:ahLst/>
            <a:cxnLst/>
            <a:rect r="r" b="b" t="t" l="l"/>
            <a:pathLst>
              <a:path h="3302493" w="3302493">
                <a:moveTo>
                  <a:pt x="0" y="0"/>
                </a:moveTo>
                <a:lnTo>
                  <a:pt x="3302493" y="0"/>
                </a:lnTo>
                <a:lnTo>
                  <a:pt x="3302493" y="3302493"/>
                </a:lnTo>
                <a:lnTo>
                  <a:pt x="0" y="33024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67996" y="7459343"/>
            <a:ext cx="3115876" cy="2827657"/>
          </a:xfrm>
          <a:custGeom>
            <a:avLst/>
            <a:gdLst/>
            <a:ahLst/>
            <a:cxnLst/>
            <a:rect r="r" b="b" t="t" l="l"/>
            <a:pathLst>
              <a:path h="2827657" w="3115876">
                <a:moveTo>
                  <a:pt x="0" y="0"/>
                </a:moveTo>
                <a:lnTo>
                  <a:pt x="3115876" y="0"/>
                </a:lnTo>
                <a:lnTo>
                  <a:pt x="3115876" y="2827657"/>
                </a:lnTo>
                <a:lnTo>
                  <a:pt x="0" y="28276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07829" y="4515400"/>
            <a:ext cx="16451471" cy="1043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Public Sans"/>
              </a:rPr>
              <a:t>Predicting Generated  Energy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3125905" cy="1083647"/>
          </a:xfrm>
          <a:custGeom>
            <a:avLst/>
            <a:gdLst/>
            <a:ahLst/>
            <a:cxnLst/>
            <a:rect r="r" b="b" t="t" l="l"/>
            <a:pathLst>
              <a:path h="1083647" w="3125905">
                <a:moveTo>
                  <a:pt x="0" y="0"/>
                </a:moveTo>
                <a:lnTo>
                  <a:pt x="3125905" y="0"/>
                </a:lnTo>
                <a:lnTo>
                  <a:pt x="3125905" y="1083647"/>
                </a:lnTo>
                <a:lnTo>
                  <a:pt x="0" y="10836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08358" y="0"/>
            <a:ext cx="3779782" cy="930148"/>
          </a:xfrm>
          <a:custGeom>
            <a:avLst/>
            <a:gdLst/>
            <a:ahLst/>
            <a:cxnLst/>
            <a:rect r="r" b="b" t="t" l="l"/>
            <a:pathLst>
              <a:path h="930148" w="3779782">
                <a:moveTo>
                  <a:pt x="0" y="0"/>
                </a:moveTo>
                <a:lnTo>
                  <a:pt x="3779782" y="0"/>
                </a:lnTo>
                <a:lnTo>
                  <a:pt x="3779782" y="930148"/>
                </a:lnTo>
                <a:lnTo>
                  <a:pt x="0" y="9301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8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20126" y="6221457"/>
            <a:ext cx="4094226" cy="4114800"/>
          </a:xfrm>
          <a:custGeom>
            <a:avLst/>
            <a:gdLst/>
            <a:ahLst/>
            <a:cxnLst/>
            <a:rect r="r" b="b" t="t" l="l"/>
            <a:pathLst>
              <a:path h="4114800" w="4094226">
                <a:moveTo>
                  <a:pt x="0" y="0"/>
                </a:moveTo>
                <a:lnTo>
                  <a:pt x="4094226" y="0"/>
                </a:lnTo>
                <a:lnTo>
                  <a:pt x="40942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759142"/>
            <a:ext cx="9926901" cy="2537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 spc="-295">
                <a:solidFill>
                  <a:srgbClr val="000000"/>
                </a:solidFill>
                <a:latin typeface="Public Sans"/>
              </a:rPr>
              <a:t>DC Power</a:t>
            </a:r>
          </a:p>
          <a:p>
            <a:pPr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 spc="-295">
                <a:solidFill>
                  <a:srgbClr val="000000"/>
                </a:solidFill>
                <a:latin typeface="Public Sans"/>
              </a:rPr>
              <a:t>Irradiation</a:t>
            </a:r>
          </a:p>
          <a:p>
            <a:pPr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 spc="-295">
                <a:solidFill>
                  <a:srgbClr val="000000"/>
                </a:solidFill>
                <a:latin typeface="Public Sans"/>
              </a:rPr>
              <a:t>Temperature</a:t>
            </a:r>
          </a:p>
          <a:p>
            <a:pPr>
              <a:lnSpc>
                <a:spcPts val="504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-507109" y="-51244"/>
            <a:ext cx="18288000" cy="2806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spc="-656">
                <a:solidFill>
                  <a:srgbClr val="000000"/>
                </a:solidFill>
                <a:latin typeface="Public Sans"/>
              </a:rPr>
              <a:t>Solar Power Insights: </a:t>
            </a:r>
          </a:p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spc="-656">
                <a:solidFill>
                  <a:srgbClr val="000000"/>
                </a:solidFill>
                <a:latin typeface="Public Sans"/>
              </a:rPr>
              <a:t>Predicting Solar Energy  using Sensor Data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1778087" y="3709613"/>
            <a:ext cx="9926901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000000"/>
                </a:solidFill>
                <a:latin typeface="Canva Sans Bold"/>
              </a:rPr>
              <a:t>Our Features: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32399" y="3709613"/>
            <a:ext cx="9926901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000000"/>
                </a:solidFill>
                <a:latin typeface="Canva Sans Bold"/>
              </a:rPr>
              <a:t>Our Target: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70506" y="4704614"/>
            <a:ext cx="9926901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 spc="-295">
                <a:solidFill>
                  <a:srgbClr val="000000"/>
                </a:solidFill>
                <a:latin typeface="Public Sans"/>
              </a:rPr>
              <a:t>AC Power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0" y="0"/>
            <a:ext cx="3125905" cy="1083647"/>
          </a:xfrm>
          <a:custGeom>
            <a:avLst/>
            <a:gdLst/>
            <a:ahLst/>
            <a:cxnLst/>
            <a:rect r="r" b="b" t="t" l="l"/>
            <a:pathLst>
              <a:path h="1083647" w="3125905">
                <a:moveTo>
                  <a:pt x="0" y="0"/>
                </a:moveTo>
                <a:lnTo>
                  <a:pt x="3125905" y="0"/>
                </a:lnTo>
                <a:lnTo>
                  <a:pt x="3125905" y="1083647"/>
                </a:lnTo>
                <a:lnTo>
                  <a:pt x="0" y="10836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408358" y="0"/>
            <a:ext cx="3779782" cy="930148"/>
          </a:xfrm>
          <a:custGeom>
            <a:avLst/>
            <a:gdLst/>
            <a:ahLst/>
            <a:cxnLst/>
            <a:rect r="r" b="b" t="t" l="l"/>
            <a:pathLst>
              <a:path h="930148" w="3779782">
                <a:moveTo>
                  <a:pt x="0" y="0"/>
                </a:moveTo>
                <a:lnTo>
                  <a:pt x="3779782" y="0"/>
                </a:lnTo>
                <a:lnTo>
                  <a:pt x="3779782" y="930148"/>
                </a:lnTo>
                <a:lnTo>
                  <a:pt x="0" y="9301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8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67996" y="7459343"/>
            <a:ext cx="3115876" cy="2827657"/>
          </a:xfrm>
          <a:custGeom>
            <a:avLst/>
            <a:gdLst/>
            <a:ahLst/>
            <a:cxnLst/>
            <a:rect r="r" b="b" t="t" l="l"/>
            <a:pathLst>
              <a:path h="2827657" w="3115876">
                <a:moveTo>
                  <a:pt x="0" y="0"/>
                </a:moveTo>
                <a:lnTo>
                  <a:pt x="3115876" y="0"/>
                </a:lnTo>
                <a:lnTo>
                  <a:pt x="3115876" y="2827657"/>
                </a:lnTo>
                <a:lnTo>
                  <a:pt x="0" y="28276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818" y="2247040"/>
            <a:ext cx="11496026" cy="7619246"/>
          </a:xfrm>
          <a:custGeom>
            <a:avLst/>
            <a:gdLst/>
            <a:ahLst/>
            <a:cxnLst/>
            <a:rect r="r" b="b" t="t" l="l"/>
            <a:pathLst>
              <a:path h="7619246" w="11496026">
                <a:moveTo>
                  <a:pt x="0" y="0"/>
                </a:moveTo>
                <a:lnTo>
                  <a:pt x="11496026" y="0"/>
                </a:lnTo>
                <a:lnTo>
                  <a:pt x="11496026" y="7619246"/>
                </a:lnTo>
                <a:lnTo>
                  <a:pt x="0" y="76192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911582" y="-10287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720634" y="5019675"/>
            <a:ext cx="10578688" cy="81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000000"/>
                </a:solidFill>
                <a:latin typeface="Helios Extended Bold"/>
              </a:rPr>
              <a:t>Why AC Power?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3125905" cy="1083647"/>
          </a:xfrm>
          <a:custGeom>
            <a:avLst/>
            <a:gdLst/>
            <a:ahLst/>
            <a:cxnLst/>
            <a:rect r="r" b="b" t="t" l="l"/>
            <a:pathLst>
              <a:path h="1083647" w="3125905">
                <a:moveTo>
                  <a:pt x="0" y="0"/>
                </a:moveTo>
                <a:lnTo>
                  <a:pt x="3125905" y="0"/>
                </a:lnTo>
                <a:lnTo>
                  <a:pt x="3125905" y="1083647"/>
                </a:lnTo>
                <a:lnTo>
                  <a:pt x="0" y="10836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4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08358" y="0"/>
            <a:ext cx="3779782" cy="930148"/>
          </a:xfrm>
          <a:custGeom>
            <a:avLst/>
            <a:gdLst/>
            <a:ahLst/>
            <a:cxnLst/>
            <a:rect r="r" b="b" t="t" l="l"/>
            <a:pathLst>
              <a:path h="930148" w="3779782">
                <a:moveTo>
                  <a:pt x="0" y="0"/>
                </a:moveTo>
                <a:lnTo>
                  <a:pt x="3779782" y="0"/>
                </a:lnTo>
                <a:lnTo>
                  <a:pt x="3779782" y="930148"/>
                </a:lnTo>
                <a:lnTo>
                  <a:pt x="0" y="9301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8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67996" y="7459343"/>
            <a:ext cx="3115876" cy="2827657"/>
          </a:xfrm>
          <a:custGeom>
            <a:avLst/>
            <a:gdLst/>
            <a:ahLst/>
            <a:cxnLst/>
            <a:rect r="r" b="b" t="t" l="l"/>
            <a:pathLst>
              <a:path h="2827657" w="3115876">
                <a:moveTo>
                  <a:pt x="0" y="0"/>
                </a:moveTo>
                <a:lnTo>
                  <a:pt x="3115876" y="0"/>
                </a:lnTo>
                <a:lnTo>
                  <a:pt x="3115876" y="2827657"/>
                </a:lnTo>
                <a:lnTo>
                  <a:pt x="0" y="28276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835234" y="282670"/>
            <a:ext cx="16451471" cy="1043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Public Sans"/>
              </a:rPr>
              <a:t>DEMO</a:t>
            </a:r>
          </a:p>
        </p:txBody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>
                  <p14:trim st="4150.0000" end="1891.1000"/>
                </p14:media>
              </p:ext>
            </p:extLst>
          </p:nvPr>
        </p:nvPicPr>
        <p:blipFill>
          <a:blip r:embed="rId3"/>
          <a:srcRect l="0" t="18532" r="6922" b="0"/>
          <a:stretch>
            <a:fillRect/>
          </a:stretch>
        </p:blipFill>
        <p:spPr>
          <a:xfrm flipH="false" flipV="false" rot="0">
            <a:off x="148441" y="1523929"/>
            <a:ext cx="15219555" cy="7835985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0" y="0"/>
            <a:ext cx="3125905" cy="1083647"/>
          </a:xfrm>
          <a:custGeom>
            <a:avLst/>
            <a:gdLst/>
            <a:ahLst/>
            <a:cxnLst/>
            <a:rect r="r" b="b" t="t" l="l"/>
            <a:pathLst>
              <a:path h="1083647" w="3125905">
                <a:moveTo>
                  <a:pt x="0" y="0"/>
                </a:moveTo>
                <a:lnTo>
                  <a:pt x="3125905" y="0"/>
                </a:lnTo>
                <a:lnTo>
                  <a:pt x="3125905" y="1083647"/>
                </a:lnTo>
                <a:lnTo>
                  <a:pt x="0" y="10836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4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08358" y="0"/>
            <a:ext cx="3779782" cy="930148"/>
          </a:xfrm>
          <a:custGeom>
            <a:avLst/>
            <a:gdLst/>
            <a:ahLst/>
            <a:cxnLst/>
            <a:rect r="r" b="b" t="t" l="l"/>
            <a:pathLst>
              <a:path h="930148" w="3779782">
                <a:moveTo>
                  <a:pt x="0" y="0"/>
                </a:moveTo>
                <a:lnTo>
                  <a:pt x="3779782" y="0"/>
                </a:lnTo>
                <a:lnTo>
                  <a:pt x="3779782" y="930148"/>
                </a:lnTo>
                <a:lnTo>
                  <a:pt x="0" y="9301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8000"/>
            </a:blip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BA4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85118" y="1644412"/>
            <a:ext cx="8462314" cy="8229600"/>
          </a:xfrm>
          <a:custGeom>
            <a:avLst/>
            <a:gdLst/>
            <a:ahLst/>
            <a:cxnLst/>
            <a:rect r="r" b="b" t="t" l="l"/>
            <a:pathLst>
              <a:path h="8229600" w="8462314">
                <a:moveTo>
                  <a:pt x="0" y="0"/>
                </a:moveTo>
                <a:lnTo>
                  <a:pt x="8462314" y="0"/>
                </a:lnTo>
                <a:lnTo>
                  <a:pt x="846231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51598" y="3611396"/>
            <a:ext cx="9433520" cy="3605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19"/>
              </a:lnSpc>
              <a:spcBef>
                <a:spcPct val="0"/>
              </a:spcBef>
            </a:pPr>
            <a:r>
              <a:rPr lang="en-US" sz="10299" spc="-844">
                <a:solidFill>
                  <a:srgbClr val="FFFFFF"/>
                </a:solidFill>
                <a:latin typeface="Public Sans"/>
              </a:rPr>
              <a:t>Saudi Solar ChatBot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3125905" cy="1083647"/>
          </a:xfrm>
          <a:custGeom>
            <a:avLst/>
            <a:gdLst/>
            <a:ahLst/>
            <a:cxnLst/>
            <a:rect r="r" b="b" t="t" l="l"/>
            <a:pathLst>
              <a:path h="1083647" w="3125905">
                <a:moveTo>
                  <a:pt x="0" y="0"/>
                </a:moveTo>
                <a:lnTo>
                  <a:pt x="3125905" y="0"/>
                </a:lnTo>
                <a:lnTo>
                  <a:pt x="3125905" y="1083647"/>
                </a:lnTo>
                <a:lnTo>
                  <a:pt x="0" y="10836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08358" y="0"/>
            <a:ext cx="3779782" cy="930148"/>
          </a:xfrm>
          <a:custGeom>
            <a:avLst/>
            <a:gdLst/>
            <a:ahLst/>
            <a:cxnLst/>
            <a:rect r="r" b="b" t="t" l="l"/>
            <a:pathLst>
              <a:path h="930148" w="3779782">
                <a:moveTo>
                  <a:pt x="0" y="0"/>
                </a:moveTo>
                <a:lnTo>
                  <a:pt x="3779782" y="0"/>
                </a:lnTo>
                <a:lnTo>
                  <a:pt x="3779782" y="930148"/>
                </a:lnTo>
                <a:lnTo>
                  <a:pt x="0" y="9301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8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42956" cy="10287000"/>
          </a:xfrm>
          <a:custGeom>
            <a:avLst/>
            <a:gdLst/>
            <a:ahLst/>
            <a:cxnLst/>
            <a:rect r="r" b="b" t="t" l="l"/>
            <a:pathLst>
              <a:path h="10287000" w="18242956">
                <a:moveTo>
                  <a:pt x="0" y="0"/>
                </a:moveTo>
                <a:lnTo>
                  <a:pt x="18242956" y="0"/>
                </a:lnTo>
                <a:lnTo>
                  <a:pt x="1824295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3125905" cy="1083647"/>
          </a:xfrm>
          <a:custGeom>
            <a:avLst/>
            <a:gdLst/>
            <a:ahLst/>
            <a:cxnLst/>
            <a:rect r="r" b="b" t="t" l="l"/>
            <a:pathLst>
              <a:path h="1083647" w="3125905">
                <a:moveTo>
                  <a:pt x="0" y="0"/>
                </a:moveTo>
                <a:lnTo>
                  <a:pt x="3125905" y="0"/>
                </a:lnTo>
                <a:lnTo>
                  <a:pt x="3125905" y="1083647"/>
                </a:lnTo>
                <a:lnTo>
                  <a:pt x="0" y="10836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08358" y="0"/>
            <a:ext cx="3779782" cy="930148"/>
          </a:xfrm>
          <a:custGeom>
            <a:avLst/>
            <a:gdLst/>
            <a:ahLst/>
            <a:cxnLst/>
            <a:rect r="r" b="b" t="t" l="l"/>
            <a:pathLst>
              <a:path h="930148" w="3779782">
                <a:moveTo>
                  <a:pt x="0" y="0"/>
                </a:moveTo>
                <a:lnTo>
                  <a:pt x="3779782" y="0"/>
                </a:lnTo>
                <a:lnTo>
                  <a:pt x="3779782" y="930148"/>
                </a:lnTo>
                <a:lnTo>
                  <a:pt x="0" y="9301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8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BA4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3125905" cy="1083647"/>
          </a:xfrm>
          <a:custGeom>
            <a:avLst/>
            <a:gdLst/>
            <a:ahLst/>
            <a:cxnLst/>
            <a:rect r="r" b="b" t="t" l="l"/>
            <a:pathLst>
              <a:path h="1083647" w="3125905">
                <a:moveTo>
                  <a:pt x="0" y="0"/>
                </a:moveTo>
                <a:lnTo>
                  <a:pt x="3125905" y="0"/>
                </a:lnTo>
                <a:lnTo>
                  <a:pt x="3125905" y="1083647"/>
                </a:lnTo>
                <a:lnTo>
                  <a:pt x="0" y="1083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08358" y="0"/>
            <a:ext cx="3779782" cy="930148"/>
          </a:xfrm>
          <a:custGeom>
            <a:avLst/>
            <a:gdLst/>
            <a:ahLst/>
            <a:cxnLst/>
            <a:rect r="r" b="b" t="t" l="l"/>
            <a:pathLst>
              <a:path h="930148" w="3779782">
                <a:moveTo>
                  <a:pt x="0" y="0"/>
                </a:moveTo>
                <a:lnTo>
                  <a:pt x="3779782" y="0"/>
                </a:lnTo>
                <a:lnTo>
                  <a:pt x="3779782" y="930148"/>
                </a:lnTo>
                <a:lnTo>
                  <a:pt x="0" y="930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47636" y="5781754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411561"/>
            <a:ext cx="13047457" cy="2806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 spc="-656">
                <a:solidFill>
                  <a:srgbClr val="FFFFFF"/>
                </a:solidFill>
                <a:latin typeface="Public Sans"/>
              </a:rPr>
              <a:t>Saudi Solar ChatBot </a:t>
            </a:r>
          </a:p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en-US" sz="8000" spc="-656">
                <a:solidFill>
                  <a:srgbClr val="FFFFFF"/>
                </a:solidFill>
                <a:latin typeface="Public Sans"/>
              </a:rPr>
              <a:t> DataSet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58836" y="4799285"/>
            <a:ext cx="12588800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 spc="-295">
                <a:solidFill>
                  <a:srgbClr val="000000"/>
                </a:solidFill>
                <a:latin typeface="Public Sans"/>
              </a:rPr>
              <a:t>The dataset was compiled through manual collection from different URLs focusing on solar energy and Saudi projects.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BA4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9553" y="2839393"/>
            <a:ext cx="9023614" cy="2304107"/>
          </a:xfrm>
          <a:custGeom>
            <a:avLst/>
            <a:gdLst/>
            <a:ahLst/>
            <a:cxnLst/>
            <a:rect r="r" b="b" t="t" l="l"/>
            <a:pathLst>
              <a:path h="2304107" w="9023614">
                <a:moveTo>
                  <a:pt x="0" y="0"/>
                </a:moveTo>
                <a:lnTo>
                  <a:pt x="9023614" y="0"/>
                </a:lnTo>
                <a:lnTo>
                  <a:pt x="9023614" y="2304107"/>
                </a:lnTo>
                <a:lnTo>
                  <a:pt x="0" y="23041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3125905" cy="1083647"/>
          </a:xfrm>
          <a:custGeom>
            <a:avLst/>
            <a:gdLst/>
            <a:ahLst/>
            <a:cxnLst/>
            <a:rect r="r" b="b" t="t" l="l"/>
            <a:pathLst>
              <a:path h="1083647" w="3125905">
                <a:moveTo>
                  <a:pt x="0" y="0"/>
                </a:moveTo>
                <a:lnTo>
                  <a:pt x="3125905" y="0"/>
                </a:lnTo>
                <a:lnTo>
                  <a:pt x="3125905" y="1083647"/>
                </a:lnTo>
                <a:lnTo>
                  <a:pt x="0" y="10836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08358" y="0"/>
            <a:ext cx="3779782" cy="930148"/>
          </a:xfrm>
          <a:custGeom>
            <a:avLst/>
            <a:gdLst/>
            <a:ahLst/>
            <a:cxnLst/>
            <a:rect r="r" b="b" t="t" l="l"/>
            <a:pathLst>
              <a:path h="930148" w="3779782">
                <a:moveTo>
                  <a:pt x="0" y="0"/>
                </a:moveTo>
                <a:lnTo>
                  <a:pt x="3779782" y="0"/>
                </a:lnTo>
                <a:lnTo>
                  <a:pt x="3779782" y="930148"/>
                </a:lnTo>
                <a:lnTo>
                  <a:pt x="0" y="9301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8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665977" y="4701920"/>
            <a:ext cx="8243294" cy="5059459"/>
          </a:xfrm>
          <a:custGeom>
            <a:avLst/>
            <a:gdLst/>
            <a:ahLst/>
            <a:cxnLst/>
            <a:rect r="r" b="b" t="t" l="l"/>
            <a:pathLst>
              <a:path h="5059459" w="8243294">
                <a:moveTo>
                  <a:pt x="0" y="0"/>
                </a:moveTo>
                <a:lnTo>
                  <a:pt x="8243294" y="0"/>
                </a:lnTo>
                <a:lnTo>
                  <a:pt x="8243294" y="5059459"/>
                </a:lnTo>
                <a:lnTo>
                  <a:pt x="0" y="50594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8143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1073662"/>
            <a:ext cx="8654770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spc="-656">
                <a:solidFill>
                  <a:srgbClr val="FFFFFF"/>
                </a:solidFill>
                <a:latin typeface="Public Sans"/>
              </a:rPr>
              <a:t>Saudi Solar ChatBot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BA4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42802" y="4567628"/>
            <a:ext cx="12602396" cy="1380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75"/>
              </a:lnSpc>
            </a:pPr>
            <a:r>
              <a:rPr lang="en-US" sz="10599" spc="-869">
                <a:solidFill>
                  <a:srgbClr val="FFFFFF"/>
                </a:solidFill>
                <a:latin typeface="Public Sans"/>
              </a:rPr>
              <a:t>Future work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3125905" cy="1083647"/>
          </a:xfrm>
          <a:custGeom>
            <a:avLst/>
            <a:gdLst/>
            <a:ahLst/>
            <a:cxnLst/>
            <a:rect r="r" b="b" t="t" l="l"/>
            <a:pathLst>
              <a:path h="1083647" w="3125905">
                <a:moveTo>
                  <a:pt x="0" y="0"/>
                </a:moveTo>
                <a:lnTo>
                  <a:pt x="3125905" y="0"/>
                </a:lnTo>
                <a:lnTo>
                  <a:pt x="3125905" y="1083647"/>
                </a:lnTo>
                <a:lnTo>
                  <a:pt x="0" y="1083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08358" y="0"/>
            <a:ext cx="3779782" cy="930148"/>
          </a:xfrm>
          <a:custGeom>
            <a:avLst/>
            <a:gdLst/>
            <a:ahLst/>
            <a:cxnLst/>
            <a:rect r="r" b="b" t="t" l="l"/>
            <a:pathLst>
              <a:path h="930148" w="3779782">
                <a:moveTo>
                  <a:pt x="0" y="0"/>
                </a:moveTo>
                <a:lnTo>
                  <a:pt x="3779782" y="0"/>
                </a:lnTo>
                <a:lnTo>
                  <a:pt x="3779782" y="930148"/>
                </a:lnTo>
                <a:lnTo>
                  <a:pt x="0" y="930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BA4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3841" y="1781171"/>
            <a:ext cx="14930144" cy="1043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8000" spc="-656">
                <a:solidFill>
                  <a:srgbClr val="FFFFFF"/>
                </a:solidFill>
                <a:latin typeface="Public Sans"/>
              </a:rPr>
              <a:t>Conclusion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870363" y="3836673"/>
            <a:ext cx="14500506" cy="3175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spc="-212">
                <a:solidFill>
                  <a:srgbClr val="000000"/>
                </a:solidFill>
                <a:latin typeface="Public Sans"/>
              </a:rPr>
              <a:t>Photovoltaic panels, key components in renewable energy, face efficiency challenges from dirt accumulation. </a:t>
            </a:r>
          </a:p>
          <a:p>
            <a:pPr algn="just">
              <a:lnSpc>
                <a:spcPts val="5040"/>
              </a:lnSpc>
            </a:pPr>
            <a:r>
              <a:rPr lang="en-US" sz="3600" spc="-10">
                <a:solidFill>
                  <a:srgbClr val="000000"/>
                </a:solidFill>
                <a:latin typeface="Public Sans"/>
              </a:rPr>
              <a:t>This aligns with the broader vision of transforming Saudi Arabia into a global hub for renewable energy and fostering innovation in the energy sector.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3125905" cy="1083647"/>
          </a:xfrm>
          <a:custGeom>
            <a:avLst/>
            <a:gdLst/>
            <a:ahLst/>
            <a:cxnLst/>
            <a:rect r="r" b="b" t="t" l="l"/>
            <a:pathLst>
              <a:path h="1083647" w="3125905">
                <a:moveTo>
                  <a:pt x="0" y="0"/>
                </a:moveTo>
                <a:lnTo>
                  <a:pt x="3125905" y="0"/>
                </a:lnTo>
                <a:lnTo>
                  <a:pt x="3125905" y="1083647"/>
                </a:lnTo>
                <a:lnTo>
                  <a:pt x="0" y="1083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08358" y="0"/>
            <a:ext cx="3779782" cy="930148"/>
          </a:xfrm>
          <a:custGeom>
            <a:avLst/>
            <a:gdLst/>
            <a:ahLst/>
            <a:cxnLst/>
            <a:rect r="r" b="b" t="t" l="l"/>
            <a:pathLst>
              <a:path h="930148" w="3779782">
                <a:moveTo>
                  <a:pt x="0" y="0"/>
                </a:moveTo>
                <a:lnTo>
                  <a:pt x="3779782" y="0"/>
                </a:lnTo>
                <a:lnTo>
                  <a:pt x="3779782" y="930148"/>
                </a:lnTo>
                <a:lnTo>
                  <a:pt x="0" y="930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1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0259" y="1498718"/>
            <a:ext cx="588789" cy="588789"/>
          </a:xfrm>
          <a:custGeom>
            <a:avLst/>
            <a:gdLst/>
            <a:ahLst/>
            <a:cxnLst/>
            <a:rect r="r" b="b" t="t" l="l"/>
            <a:pathLst>
              <a:path h="588789" w="588789">
                <a:moveTo>
                  <a:pt x="0" y="0"/>
                </a:moveTo>
                <a:lnTo>
                  <a:pt x="588789" y="0"/>
                </a:lnTo>
                <a:lnTo>
                  <a:pt x="588789" y="588789"/>
                </a:lnTo>
                <a:lnTo>
                  <a:pt x="0" y="5887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502552" y="1807400"/>
            <a:ext cx="4298830" cy="0"/>
          </a:xfrm>
          <a:prstGeom prst="line">
            <a:avLst/>
          </a:prstGeom>
          <a:ln cap="flat" w="28575">
            <a:solidFill>
              <a:srgbClr val="3A3A5B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675620" y="734305"/>
            <a:ext cx="6583680" cy="8229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4449763"/>
            <a:ext cx="9811242" cy="1911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599"/>
              </a:lnSpc>
            </a:pPr>
            <a:r>
              <a:rPr lang="en-US" sz="15999" spc="-1311">
                <a:solidFill>
                  <a:srgbClr val="3A3A5B"/>
                </a:solidFill>
                <a:latin typeface="Public Sans"/>
              </a:rPr>
              <a:t>Thank you !</a:t>
            </a:r>
          </a:p>
        </p:txBody>
      </p:sp>
      <p:sp>
        <p:nvSpPr>
          <p:cNvPr name="AutoShape 6" id="6"/>
          <p:cNvSpPr/>
          <p:nvPr/>
        </p:nvSpPr>
        <p:spPr>
          <a:xfrm>
            <a:off x="2502552" y="9272588"/>
            <a:ext cx="4298830" cy="0"/>
          </a:xfrm>
          <a:prstGeom prst="line">
            <a:avLst/>
          </a:prstGeom>
          <a:ln cap="flat" w="28575">
            <a:solidFill>
              <a:srgbClr val="3A3A5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3125905" cy="1083647"/>
          </a:xfrm>
          <a:custGeom>
            <a:avLst/>
            <a:gdLst/>
            <a:ahLst/>
            <a:cxnLst/>
            <a:rect r="r" b="b" t="t" l="l"/>
            <a:pathLst>
              <a:path h="1083647" w="3125905">
                <a:moveTo>
                  <a:pt x="0" y="0"/>
                </a:moveTo>
                <a:lnTo>
                  <a:pt x="3125905" y="0"/>
                </a:lnTo>
                <a:lnTo>
                  <a:pt x="3125905" y="1083647"/>
                </a:lnTo>
                <a:lnTo>
                  <a:pt x="0" y="10836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408358" y="0"/>
            <a:ext cx="3779782" cy="930148"/>
          </a:xfrm>
          <a:custGeom>
            <a:avLst/>
            <a:gdLst/>
            <a:ahLst/>
            <a:cxnLst/>
            <a:rect r="r" b="b" t="t" l="l"/>
            <a:pathLst>
              <a:path h="930148" w="3779782">
                <a:moveTo>
                  <a:pt x="0" y="0"/>
                </a:moveTo>
                <a:lnTo>
                  <a:pt x="3779782" y="0"/>
                </a:lnTo>
                <a:lnTo>
                  <a:pt x="3779782" y="930148"/>
                </a:lnTo>
                <a:lnTo>
                  <a:pt x="0" y="9301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8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13628" y="4859644"/>
            <a:ext cx="3799942" cy="221663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617394" y="7041359"/>
            <a:ext cx="1192411" cy="83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0"/>
              </a:lnSpc>
              <a:spcBef>
                <a:spcPct val="0"/>
              </a:spcBef>
            </a:pPr>
            <a:r>
              <a:rPr lang="en-US" sz="4900" spc="-401">
                <a:solidFill>
                  <a:srgbClr val="946D44"/>
                </a:solidFill>
                <a:latin typeface="Public Sans"/>
              </a:rPr>
              <a:t>2015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57478" y="4309626"/>
            <a:ext cx="1512243" cy="705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en-US" sz="4100" spc="-336">
                <a:solidFill>
                  <a:srgbClr val="946D44"/>
                </a:solidFill>
                <a:latin typeface="Public Sans"/>
              </a:rPr>
              <a:t>24 MW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785938" y="4859644"/>
            <a:ext cx="3799942" cy="2216633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102131" y="7041359"/>
            <a:ext cx="1167557" cy="83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0"/>
              </a:lnSpc>
              <a:spcBef>
                <a:spcPct val="0"/>
              </a:spcBef>
            </a:pPr>
            <a:r>
              <a:rPr lang="en-US" sz="4900" spc="-401">
                <a:solidFill>
                  <a:srgbClr val="946D44"/>
                </a:solidFill>
                <a:latin typeface="Public Sans"/>
              </a:rPr>
              <a:t>2017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20858" y="4309626"/>
            <a:ext cx="1530102" cy="705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en-US" sz="4100" spc="-336">
                <a:solidFill>
                  <a:srgbClr val="946D44"/>
                </a:solidFill>
                <a:latin typeface="Public Sans"/>
              </a:rPr>
              <a:t>34 MW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217133" y="4859644"/>
            <a:ext cx="3799942" cy="2216633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8525884" y="7041359"/>
            <a:ext cx="1182439" cy="83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0"/>
              </a:lnSpc>
              <a:spcBef>
                <a:spcPct val="0"/>
              </a:spcBef>
            </a:pPr>
            <a:r>
              <a:rPr lang="en-US" sz="4900" spc="-401">
                <a:solidFill>
                  <a:srgbClr val="946D44"/>
                </a:solidFill>
                <a:latin typeface="Public Sans"/>
              </a:rPr>
              <a:t>2019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72579" y="4309626"/>
            <a:ext cx="1689050" cy="705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en-US" sz="4100" spc="-336">
                <a:solidFill>
                  <a:srgbClr val="946D44"/>
                </a:solidFill>
                <a:latin typeface="Public Sans"/>
              </a:rPr>
              <a:t>109 MW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703012" y="4859644"/>
            <a:ext cx="3799942" cy="2216633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2020544" y="7041359"/>
            <a:ext cx="1164878" cy="83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0"/>
              </a:lnSpc>
              <a:spcBef>
                <a:spcPct val="0"/>
              </a:spcBef>
            </a:pPr>
            <a:r>
              <a:rPr lang="en-US" sz="4900" spc="-401">
                <a:solidFill>
                  <a:srgbClr val="946D44"/>
                </a:solidFill>
                <a:latin typeface="Public Sans"/>
              </a:rPr>
              <a:t>2021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695727" y="4309626"/>
            <a:ext cx="1814512" cy="705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en-US" sz="4100" spc="-336">
                <a:solidFill>
                  <a:srgbClr val="946D44"/>
                </a:solidFill>
                <a:latin typeface="Public Sans"/>
              </a:rPr>
              <a:t>439 MW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174430" y="4859644"/>
            <a:ext cx="3799942" cy="2216633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5423427" y="7041359"/>
            <a:ext cx="1301948" cy="83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0"/>
              </a:lnSpc>
              <a:spcBef>
                <a:spcPct val="0"/>
              </a:spcBef>
            </a:pPr>
            <a:r>
              <a:rPr lang="en-US" sz="4900" spc="-401">
                <a:solidFill>
                  <a:srgbClr val="946D44"/>
                </a:solidFill>
                <a:latin typeface="Public Sans"/>
              </a:rPr>
              <a:t>2024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184185" y="4309626"/>
            <a:ext cx="1780431" cy="705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en-US" sz="4100" spc="-336">
                <a:solidFill>
                  <a:srgbClr val="946D44"/>
                </a:solidFill>
                <a:latin typeface="Public Sans"/>
              </a:rPr>
              <a:t>27.3 GW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501158" y="2354172"/>
            <a:ext cx="9285684" cy="83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0"/>
              </a:lnSpc>
              <a:spcBef>
                <a:spcPct val="0"/>
              </a:spcBef>
            </a:pPr>
            <a:r>
              <a:rPr lang="en-US" sz="4900" spc="-401">
                <a:solidFill>
                  <a:srgbClr val="946D44"/>
                </a:solidFill>
                <a:latin typeface="Public Sans"/>
              </a:rPr>
              <a:t>Solar Energy Statistics in Saudi Arabia 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0" y="0"/>
            <a:ext cx="3125905" cy="1083647"/>
          </a:xfrm>
          <a:custGeom>
            <a:avLst/>
            <a:gdLst/>
            <a:ahLst/>
            <a:cxnLst/>
            <a:rect r="r" b="b" t="t" l="l"/>
            <a:pathLst>
              <a:path h="1083647" w="3125905">
                <a:moveTo>
                  <a:pt x="0" y="0"/>
                </a:moveTo>
                <a:lnTo>
                  <a:pt x="3125905" y="0"/>
                </a:lnTo>
                <a:lnTo>
                  <a:pt x="3125905" y="1083647"/>
                </a:lnTo>
                <a:lnTo>
                  <a:pt x="0" y="10836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4000"/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408358" y="0"/>
            <a:ext cx="3779782" cy="930148"/>
          </a:xfrm>
          <a:custGeom>
            <a:avLst/>
            <a:gdLst/>
            <a:ahLst/>
            <a:cxnLst/>
            <a:rect r="r" b="b" t="t" l="l"/>
            <a:pathLst>
              <a:path h="930148" w="3779782">
                <a:moveTo>
                  <a:pt x="0" y="0"/>
                </a:moveTo>
                <a:lnTo>
                  <a:pt x="3779782" y="0"/>
                </a:lnTo>
                <a:lnTo>
                  <a:pt x="3779782" y="930148"/>
                </a:lnTo>
                <a:lnTo>
                  <a:pt x="0" y="9301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8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229034" y="4260314"/>
            <a:ext cx="5296583" cy="3089674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3203764" y="3613154"/>
            <a:ext cx="5434537" cy="3636611"/>
          </a:xfrm>
          <a:custGeom>
            <a:avLst/>
            <a:gdLst/>
            <a:ahLst/>
            <a:cxnLst/>
            <a:rect r="r" b="b" t="t" l="l"/>
            <a:pathLst>
              <a:path h="3636611" w="5434537">
                <a:moveTo>
                  <a:pt x="0" y="0"/>
                </a:moveTo>
                <a:lnTo>
                  <a:pt x="5434537" y="0"/>
                </a:lnTo>
                <a:lnTo>
                  <a:pt x="5434537" y="3636611"/>
                </a:lnTo>
                <a:lnTo>
                  <a:pt x="0" y="3636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957717" y="7291207"/>
            <a:ext cx="1839218" cy="1179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62"/>
              </a:lnSpc>
              <a:spcBef>
                <a:spcPct val="0"/>
              </a:spcBef>
            </a:pPr>
            <a:r>
              <a:rPr lang="en-US" sz="6830" spc="-560">
                <a:solidFill>
                  <a:srgbClr val="386D52"/>
                </a:solidFill>
                <a:latin typeface="Public Sans"/>
              </a:rPr>
              <a:t>2030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883229" y="3489329"/>
            <a:ext cx="1988195" cy="98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1"/>
              </a:lnSpc>
              <a:spcBef>
                <a:spcPct val="0"/>
              </a:spcBef>
            </a:pPr>
            <a:r>
              <a:rPr lang="en-US" sz="5715" spc="-468">
                <a:solidFill>
                  <a:srgbClr val="386D52"/>
                </a:solidFill>
                <a:latin typeface="Public Sans"/>
              </a:rPr>
              <a:t>40 GW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3125905" cy="1083647"/>
          </a:xfrm>
          <a:custGeom>
            <a:avLst/>
            <a:gdLst/>
            <a:ahLst/>
            <a:cxnLst/>
            <a:rect r="r" b="b" t="t" l="l"/>
            <a:pathLst>
              <a:path h="1083647" w="3125905">
                <a:moveTo>
                  <a:pt x="0" y="0"/>
                </a:moveTo>
                <a:lnTo>
                  <a:pt x="3125905" y="0"/>
                </a:lnTo>
                <a:lnTo>
                  <a:pt x="3125905" y="1083647"/>
                </a:lnTo>
                <a:lnTo>
                  <a:pt x="0" y="10836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08358" y="0"/>
            <a:ext cx="3779782" cy="930148"/>
          </a:xfrm>
          <a:custGeom>
            <a:avLst/>
            <a:gdLst/>
            <a:ahLst/>
            <a:cxnLst/>
            <a:rect r="r" b="b" t="t" l="l"/>
            <a:pathLst>
              <a:path h="930148" w="3779782">
                <a:moveTo>
                  <a:pt x="0" y="0"/>
                </a:moveTo>
                <a:lnTo>
                  <a:pt x="3779782" y="0"/>
                </a:lnTo>
                <a:lnTo>
                  <a:pt x="3779782" y="930148"/>
                </a:lnTo>
                <a:lnTo>
                  <a:pt x="0" y="9301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8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39253" y="6356437"/>
            <a:ext cx="4561899" cy="3763199"/>
          </a:xfrm>
          <a:custGeom>
            <a:avLst/>
            <a:gdLst/>
            <a:ahLst/>
            <a:cxnLst/>
            <a:rect r="r" b="b" t="t" l="l"/>
            <a:pathLst>
              <a:path h="3763199" w="4561899">
                <a:moveTo>
                  <a:pt x="0" y="0"/>
                </a:moveTo>
                <a:lnTo>
                  <a:pt x="4561899" y="0"/>
                </a:lnTo>
                <a:lnTo>
                  <a:pt x="4561899" y="3763200"/>
                </a:lnTo>
                <a:lnTo>
                  <a:pt x="0" y="3763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97527" y="6606254"/>
            <a:ext cx="5801895" cy="3263566"/>
          </a:xfrm>
          <a:custGeom>
            <a:avLst/>
            <a:gdLst/>
            <a:ahLst/>
            <a:cxnLst/>
            <a:rect r="r" b="b" t="t" l="l"/>
            <a:pathLst>
              <a:path h="3263566" w="5801895">
                <a:moveTo>
                  <a:pt x="0" y="0"/>
                </a:moveTo>
                <a:lnTo>
                  <a:pt x="5801895" y="0"/>
                </a:lnTo>
                <a:lnTo>
                  <a:pt x="5801895" y="3263566"/>
                </a:lnTo>
                <a:lnTo>
                  <a:pt x="0" y="326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31438" y="541861"/>
            <a:ext cx="4826915" cy="3218510"/>
          </a:xfrm>
          <a:custGeom>
            <a:avLst/>
            <a:gdLst/>
            <a:ahLst/>
            <a:cxnLst/>
            <a:rect r="r" b="b" t="t" l="l"/>
            <a:pathLst>
              <a:path h="3218510" w="4826915">
                <a:moveTo>
                  <a:pt x="0" y="0"/>
                </a:moveTo>
                <a:lnTo>
                  <a:pt x="4826914" y="0"/>
                </a:lnTo>
                <a:lnTo>
                  <a:pt x="4826914" y="3218510"/>
                </a:lnTo>
                <a:lnTo>
                  <a:pt x="0" y="32185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240" r="0" b="-624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643651" y="3299213"/>
            <a:ext cx="4724344" cy="3307041"/>
          </a:xfrm>
          <a:custGeom>
            <a:avLst/>
            <a:gdLst/>
            <a:ahLst/>
            <a:cxnLst/>
            <a:rect r="r" b="b" t="t" l="l"/>
            <a:pathLst>
              <a:path h="3307041" w="4724344">
                <a:moveTo>
                  <a:pt x="0" y="0"/>
                </a:moveTo>
                <a:lnTo>
                  <a:pt x="4724345" y="0"/>
                </a:lnTo>
                <a:lnTo>
                  <a:pt x="4724345" y="3307041"/>
                </a:lnTo>
                <a:lnTo>
                  <a:pt x="0" y="33070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452963" y="3716106"/>
            <a:ext cx="5445512" cy="3919280"/>
          </a:xfrm>
          <a:custGeom>
            <a:avLst/>
            <a:gdLst/>
            <a:ahLst/>
            <a:cxnLst/>
            <a:rect r="r" b="b" t="t" l="l"/>
            <a:pathLst>
              <a:path h="3919280" w="5445512">
                <a:moveTo>
                  <a:pt x="0" y="0"/>
                </a:moveTo>
                <a:lnTo>
                  <a:pt x="5445511" y="0"/>
                </a:lnTo>
                <a:lnTo>
                  <a:pt x="5445511" y="3919279"/>
                </a:lnTo>
                <a:lnTo>
                  <a:pt x="0" y="39192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823815" y="2909659"/>
            <a:ext cx="3996388" cy="3363819"/>
          </a:xfrm>
          <a:custGeom>
            <a:avLst/>
            <a:gdLst/>
            <a:ahLst/>
            <a:cxnLst/>
            <a:rect r="r" b="b" t="t" l="l"/>
            <a:pathLst>
              <a:path h="3363819" w="3996388">
                <a:moveTo>
                  <a:pt x="0" y="0"/>
                </a:moveTo>
                <a:lnTo>
                  <a:pt x="3996387" y="0"/>
                </a:lnTo>
                <a:lnTo>
                  <a:pt x="3996387" y="3363819"/>
                </a:lnTo>
                <a:lnTo>
                  <a:pt x="0" y="33638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846" r="0" b="-1846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791498" y="1028700"/>
            <a:ext cx="4739940" cy="3159960"/>
          </a:xfrm>
          <a:custGeom>
            <a:avLst/>
            <a:gdLst/>
            <a:ahLst/>
            <a:cxnLst/>
            <a:rect r="r" b="b" t="t" l="l"/>
            <a:pathLst>
              <a:path h="3159960" w="4739940">
                <a:moveTo>
                  <a:pt x="0" y="0"/>
                </a:moveTo>
                <a:lnTo>
                  <a:pt x="4739940" y="0"/>
                </a:lnTo>
                <a:lnTo>
                  <a:pt x="4739940" y="3159960"/>
                </a:lnTo>
                <a:lnTo>
                  <a:pt x="0" y="31599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0"/>
            <a:ext cx="3125905" cy="1083647"/>
          </a:xfrm>
          <a:custGeom>
            <a:avLst/>
            <a:gdLst/>
            <a:ahLst/>
            <a:cxnLst/>
            <a:rect r="r" b="b" t="t" l="l"/>
            <a:pathLst>
              <a:path h="1083647" w="3125905">
                <a:moveTo>
                  <a:pt x="0" y="0"/>
                </a:moveTo>
                <a:lnTo>
                  <a:pt x="3125905" y="0"/>
                </a:lnTo>
                <a:lnTo>
                  <a:pt x="3125905" y="1083647"/>
                </a:lnTo>
                <a:lnTo>
                  <a:pt x="0" y="10836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4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408358" y="0"/>
            <a:ext cx="3779782" cy="930148"/>
          </a:xfrm>
          <a:custGeom>
            <a:avLst/>
            <a:gdLst/>
            <a:ahLst/>
            <a:cxnLst/>
            <a:rect r="r" b="b" t="t" l="l"/>
            <a:pathLst>
              <a:path h="930148" w="3779782">
                <a:moveTo>
                  <a:pt x="0" y="0"/>
                </a:moveTo>
                <a:lnTo>
                  <a:pt x="3779782" y="0"/>
                </a:lnTo>
                <a:lnTo>
                  <a:pt x="3779782" y="930148"/>
                </a:lnTo>
                <a:lnTo>
                  <a:pt x="0" y="9301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8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3176" y="1609280"/>
            <a:ext cx="17661648" cy="1043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Public Sans"/>
              </a:rPr>
              <a:t>Our Data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278284" y="3871458"/>
            <a:ext cx="4021286" cy="1543043"/>
            <a:chOff x="0" y="0"/>
            <a:chExt cx="1059104" cy="4063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9104" cy="406398"/>
            </a:xfrm>
            <a:custGeom>
              <a:avLst/>
              <a:gdLst/>
              <a:ahLst/>
              <a:cxnLst/>
              <a:rect r="r" b="b" t="t" l="l"/>
              <a:pathLst>
                <a:path h="406398" w="1059104">
                  <a:moveTo>
                    <a:pt x="98187" y="0"/>
                  </a:moveTo>
                  <a:lnTo>
                    <a:pt x="960917" y="0"/>
                  </a:lnTo>
                  <a:cubicBezTo>
                    <a:pt x="1015144" y="0"/>
                    <a:pt x="1059104" y="43960"/>
                    <a:pt x="1059104" y="98187"/>
                  </a:cubicBezTo>
                  <a:lnTo>
                    <a:pt x="1059104" y="308211"/>
                  </a:lnTo>
                  <a:cubicBezTo>
                    <a:pt x="1059104" y="334252"/>
                    <a:pt x="1048759" y="359226"/>
                    <a:pt x="1030346" y="377640"/>
                  </a:cubicBezTo>
                  <a:cubicBezTo>
                    <a:pt x="1011932" y="396054"/>
                    <a:pt x="986958" y="406398"/>
                    <a:pt x="960917" y="406398"/>
                  </a:cubicBezTo>
                  <a:lnTo>
                    <a:pt x="98187" y="406398"/>
                  </a:lnTo>
                  <a:cubicBezTo>
                    <a:pt x="43960" y="406398"/>
                    <a:pt x="0" y="362438"/>
                    <a:pt x="0" y="308211"/>
                  </a:cubicBezTo>
                  <a:lnTo>
                    <a:pt x="0" y="98187"/>
                  </a:lnTo>
                  <a:cubicBezTo>
                    <a:pt x="0" y="43960"/>
                    <a:pt x="43960" y="0"/>
                    <a:pt x="98187" y="0"/>
                  </a:cubicBezTo>
                  <a:close/>
                </a:path>
              </a:pathLst>
            </a:custGeom>
            <a:solidFill>
              <a:srgbClr val="E4E1D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04775"/>
              <a:ext cx="1059104" cy="301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0"/>
                </a:lnSpc>
              </a:pPr>
              <a:r>
                <a:rPr lang="en-US" sz="3026" spc="181">
                  <a:solidFill>
                    <a:srgbClr val="000000"/>
                  </a:solidFill>
                  <a:latin typeface="Public Sans Medium"/>
                </a:rPr>
                <a:t>Clean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550827" y="3871458"/>
            <a:ext cx="4021286" cy="1543043"/>
            <a:chOff x="0" y="0"/>
            <a:chExt cx="1059104" cy="4063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9104" cy="406398"/>
            </a:xfrm>
            <a:custGeom>
              <a:avLst/>
              <a:gdLst/>
              <a:ahLst/>
              <a:cxnLst/>
              <a:rect r="r" b="b" t="t" l="l"/>
              <a:pathLst>
                <a:path h="406398" w="1059104">
                  <a:moveTo>
                    <a:pt x="98187" y="0"/>
                  </a:moveTo>
                  <a:lnTo>
                    <a:pt x="960917" y="0"/>
                  </a:lnTo>
                  <a:cubicBezTo>
                    <a:pt x="1015144" y="0"/>
                    <a:pt x="1059104" y="43960"/>
                    <a:pt x="1059104" y="98187"/>
                  </a:cubicBezTo>
                  <a:lnTo>
                    <a:pt x="1059104" y="308211"/>
                  </a:lnTo>
                  <a:cubicBezTo>
                    <a:pt x="1059104" y="334252"/>
                    <a:pt x="1048759" y="359226"/>
                    <a:pt x="1030346" y="377640"/>
                  </a:cubicBezTo>
                  <a:cubicBezTo>
                    <a:pt x="1011932" y="396054"/>
                    <a:pt x="986958" y="406398"/>
                    <a:pt x="960917" y="406398"/>
                  </a:cubicBezTo>
                  <a:lnTo>
                    <a:pt x="98187" y="406398"/>
                  </a:lnTo>
                  <a:cubicBezTo>
                    <a:pt x="43960" y="406398"/>
                    <a:pt x="0" y="362438"/>
                    <a:pt x="0" y="308211"/>
                  </a:cubicBezTo>
                  <a:lnTo>
                    <a:pt x="0" y="98187"/>
                  </a:lnTo>
                  <a:cubicBezTo>
                    <a:pt x="0" y="43960"/>
                    <a:pt x="43960" y="0"/>
                    <a:pt x="98187" y="0"/>
                  </a:cubicBezTo>
                  <a:close/>
                </a:path>
              </a:pathLst>
            </a:custGeom>
            <a:solidFill>
              <a:srgbClr val="E4E1D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04775"/>
              <a:ext cx="1059104" cy="301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0"/>
                </a:lnSpc>
              </a:pPr>
              <a:r>
                <a:rPr lang="en-US" sz="3026" spc="181">
                  <a:solidFill>
                    <a:srgbClr val="000000"/>
                  </a:solidFill>
                  <a:latin typeface="Public Sans Medium"/>
                </a:rPr>
                <a:t>Weather Damage 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819888" y="3871458"/>
            <a:ext cx="4021286" cy="1543043"/>
            <a:chOff x="0" y="0"/>
            <a:chExt cx="1059104" cy="40639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59104" cy="406398"/>
            </a:xfrm>
            <a:custGeom>
              <a:avLst/>
              <a:gdLst/>
              <a:ahLst/>
              <a:cxnLst/>
              <a:rect r="r" b="b" t="t" l="l"/>
              <a:pathLst>
                <a:path h="406398" w="1059104">
                  <a:moveTo>
                    <a:pt x="98187" y="0"/>
                  </a:moveTo>
                  <a:lnTo>
                    <a:pt x="960917" y="0"/>
                  </a:lnTo>
                  <a:cubicBezTo>
                    <a:pt x="1015144" y="0"/>
                    <a:pt x="1059104" y="43960"/>
                    <a:pt x="1059104" y="98187"/>
                  </a:cubicBezTo>
                  <a:lnTo>
                    <a:pt x="1059104" y="308211"/>
                  </a:lnTo>
                  <a:cubicBezTo>
                    <a:pt x="1059104" y="334252"/>
                    <a:pt x="1048759" y="359226"/>
                    <a:pt x="1030346" y="377640"/>
                  </a:cubicBezTo>
                  <a:cubicBezTo>
                    <a:pt x="1011932" y="396054"/>
                    <a:pt x="986958" y="406398"/>
                    <a:pt x="960917" y="406398"/>
                  </a:cubicBezTo>
                  <a:lnTo>
                    <a:pt x="98187" y="406398"/>
                  </a:lnTo>
                  <a:cubicBezTo>
                    <a:pt x="43960" y="406398"/>
                    <a:pt x="0" y="362438"/>
                    <a:pt x="0" y="308211"/>
                  </a:cubicBezTo>
                  <a:lnTo>
                    <a:pt x="0" y="98187"/>
                  </a:lnTo>
                  <a:cubicBezTo>
                    <a:pt x="0" y="43960"/>
                    <a:pt x="43960" y="0"/>
                    <a:pt x="98187" y="0"/>
                  </a:cubicBezTo>
                  <a:close/>
                </a:path>
              </a:pathLst>
            </a:custGeom>
            <a:solidFill>
              <a:srgbClr val="E4E1D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04775"/>
              <a:ext cx="1059104" cy="301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0"/>
                </a:lnSpc>
              </a:pPr>
              <a:r>
                <a:rPr lang="en-US" sz="3026" spc="181">
                  <a:solidFill>
                    <a:srgbClr val="000000"/>
                  </a:solidFill>
                  <a:latin typeface="Public Sans Medium"/>
                </a:rPr>
                <a:t>Electrical Damage 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101776" y="6259454"/>
            <a:ext cx="4021286" cy="1543043"/>
            <a:chOff x="0" y="0"/>
            <a:chExt cx="1059104" cy="40639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59104" cy="406398"/>
            </a:xfrm>
            <a:custGeom>
              <a:avLst/>
              <a:gdLst/>
              <a:ahLst/>
              <a:cxnLst/>
              <a:rect r="r" b="b" t="t" l="l"/>
              <a:pathLst>
                <a:path h="406398" w="1059104">
                  <a:moveTo>
                    <a:pt x="98187" y="0"/>
                  </a:moveTo>
                  <a:lnTo>
                    <a:pt x="960917" y="0"/>
                  </a:lnTo>
                  <a:cubicBezTo>
                    <a:pt x="1015144" y="0"/>
                    <a:pt x="1059104" y="43960"/>
                    <a:pt x="1059104" y="98187"/>
                  </a:cubicBezTo>
                  <a:lnTo>
                    <a:pt x="1059104" y="308211"/>
                  </a:lnTo>
                  <a:cubicBezTo>
                    <a:pt x="1059104" y="334252"/>
                    <a:pt x="1048759" y="359226"/>
                    <a:pt x="1030346" y="377640"/>
                  </a:cubicBezTo>
                  <a:cubicBezTo>
                    <a:pt x="1011932" y="396054"/>
                    <a:pt x="986958" y="406398"/>
                    <a:pt x="960917" y="406398"/>
                  </a:cubicBezTo>
                  <a:lnTo>
                    <a:pt x="98187" y="406398"/>
                  </a:lnTo>
                  <a:cubicBezTo>
                    <a:pt x="43960" y="406398"/>
                    <a:pt x="0" y="362438"/>
                    <a:pt x="0" y="308211"/>
                  </a:cubicBezTo>
                  <a:lnTo>
                    <a:pt x="0" y="98187"/>
                  </a:lnTo>
                  <a:cubicBezTo>
                    <a:pt x="0" y="43960"/>
                    <a:pt x="43960" y="0"/>
                    <a:pt x="98187" y="0"/>
                  </a:cubicBezTo>
                  <a:close/>
                </a:path>
              </a:pathLst>
            </a:custGeom>
            <a:solidFill>
              <a:srgbClr val="E4E1D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04775"/>
              <a:ext cx="1059104" cy="301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0"/>
                </a:lnSpc>
              </a:pPr>
              <a:r>
                <a:rPr lang="en-US" sz="3026" spc="181">
                  <a:solidFill>
                    <a:srgbClr val="000000"/>
                  </a:solidFill>
                  <a:latin typeface="Public Sans Medium"/>
                </a:rPr>
                <a:t>Snow Covered 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549542" y="6259454"/>
            <a:ext cx="4021286" cy="1543043"/>
            <a:chOff x="0" y="0"/>
            <a:chExt cx="1059104" cy="40639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59104" cy="406398"/>
            </a:xfrm>
            <a:custGeom>
              <a:avLst/>
              <a:gdLst/>
              <a:ahLst/>
              <a:cxnLst/>
              <a:rect r="r" b="b" t="t" l="l"/>
              <a:pathLst>
                <a:path h="406398" w="1059104">
                  <a:moveTo>
                    <a:pt x="98187" y="0"/>
                  </a:moveTo>
                  <a:lnTo>
                    <a:pt x="960917" y="0"/>
                  </a:lnTo>
                  <a:cubicBezTo>
                    <a:pt x="1015144" y="0"/>
                    <a:pt x="1059104" y="43960"/>
                    <a:pt x="1059104" y="98187"/>
                  </a:cubicBezTo>
                  <a:lnTo>
                    <a:pt x="1059104" y="308211"/>
                  </a:lnTo>
                  <a:cubicBezTo>
                    <a:pt x="1059104" y="334252"/>
                    <a:pt x="1048759" y="359226"/>
                    <a:pt x="1030346" y="377640"/>
                  </a:cubicBezTo>
                  <a:cubicBezTo>
                    <a:pt x="1011932" y="396054"/>
                    <a:pt x="986958" y="406398"/>
                    <a:pt x="960917" y="406398"/>
                  </a:cubicBezTo>
                  <a:lnTo>
                    <a:pt x="98187" y="406398"/>
                  </a:lnTo>
                  <a:cubicBezTo>
                    <a:pt x="43960" y="406398"/>
                    <a:pt x="0" y="362438"/>
                    <a:pt x="0" y="308211"/>
                  </a:cubicBezTo>
                  <a:lnTo>
                    <a:pt x="0" y="98187"/>
                  </a:lnTo>
                  <a:cubicBezTo>
                    <a:pt x="0" y="43960"/>
                    <a:pt x="43960" y="0"/>
                    <a:pt x="98187" y="0"/>
                  </a:cubicBezTo>
                  <a:close/>
                </a:path>
              </a:pathLst>
            </a:custGeom>
            <a:solidFill>
              <a:srgbClr val="E4E1D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04775"/>
              <a:ext cx="1059104" cy="301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0"/>
                </a:lnSpc>
              </a:pPr>
              <a:r>
                <a:rPr lang="en-US" sz="3026" spc="181">
                  <a:solidFill>
                    <a:srgbClr val="000000"/>
                  </a:solidFill>
                  <a:latin typeface="Public Sans Medium"/>
                </a:rPr>
                <a:t>Physical Damage 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0" y="0"/>
            <a:ext cx="3125905" cy="1083647"/>
          </a:xfrm>
          <a:custGeom>
            <a:avLst/>
            <a:gdLst/>
            <a:ahLst/>
            <a:cxnLst/>
            <a:rect r="r" b="b" t="t" l="l"/>
            <a:pathLst>
              <a:path h="1083647" w="3125905">
                <a:moveTo>
                  <a:pt x="0" y="0"/>
                </a:moveTo>
                <a:lnTo>
                  <a:pt x="3125905" y="0"/>
                </a:lnTo>
                <a:lnTo>
                  <a:pt x="3125905" y="1083647"/>
                </a:lnTo>
                <a:lnTo>
                  <a:pt x="0" y="1083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408358" y="0"/>
            <a:ext cx="3779782" cy="930148"/>
          </a:xfrm>
          <a:custGeom>
            <a:avLst/>
            <a:gdLst/>
            <a:ahLst/>
            <a:cxnLst/>
            <a:rect r="r" b="b" t="t" l="l"/>
            <a:pathLst>
              <a:path h="930148" w="3779782">
                <a:moveTo>
                  <a:pt x="0" y="0"/>
                </a:moveTo>
                <a:lnTo>
                  <a:pt x="3779782" y="0"/>
                </a:lnTo>
                <a:lnTo>
                  <a:pt x="3779782" y="930148"/>
                </a:lnTo>
                <a:lnTo>
                  <a:pt x="0" y="930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BF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6489" y="5780764"/>
            <a:ext cx="2560058" cy="256005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0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80975"/>
              <a:ext cx="660400" cy="555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6"/>
                </a:lnSpc>
              </a:pPr>
              <a:r>
                <a:rPr lang="en-US" sz="2826" spc="169">
                  <a:solidFill>
                    <a:srgbClr val="000000"/>
                  </a:solidFill>
                  <a:latin typeface="Public Sans Medium"/>
                </a:rPr>
                <a:t>91.66%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571453" y="5780764"/>
            <a:ext cx="2560058" cy="256005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0F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80975"/>
              <a:ext cx="660400" cy="555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6"/>
                </a:lnSpc>
              </a:pPr>
              <a:r>
                <a:rPr lang="en-US" sz="2826" spc="169">
                  <a:solidFill>
                    <a:srgbClr val="000000"/>
                  </a:solidFill>
                  <a:latin typeface="Public Sans Medium"/>
                </a:rPr>
                <a:t>0.39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0" y="1519385"/>
            <a:ext cx="17967323" cy="2015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8000" spc="-656">
                <a:solidFill>
                  <a:srgbClr val="3A3A5B"/>
                </a:solidFill>
                <a:latin typeface="Public Sans"/>
              </a:rPr>
              <a:t>MobileNet for Solar Panels Status Classification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17507" y="4898623"/>
            <a:ext cx="3238021" cy="585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5"/>
              </a:lnSpc>
            </a:pPr>
            <a:r>
              <a:rPr lang="en-US" sz="4505" spc="-369">
                <a:solidFill>
                  <a:srgbClr val="3A3A5B"/>
                </a:solidFill>
                <a:latin typeface="Public Sans"/>
              </a:rPr>
              <a:t>Accuracy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32471" y="4898623"/>
            <a:ext cx="3238021" cy="585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5"/>
              </a:lnSpc>
            </a:pPr>
            <a:r>
              <a:rPr lang="en-US" sz="4505" spc="-369">
                <a:solidFill>
                  <a:srgbClr val="3A3A5B"/>
                </a:solidFill>
                <a:latin typeface="Public Sans"/>
              </a:rPr>
              <a:t>Loss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0" y="0"/>
            <a:ext cx="3125905" cy="1083647"/>
          </a:xfrm>
          <a:custGeom>
            <a:avLst/>
            <a:gdLst/>
            <a:ahLst/>
            <a:cxnLst/>
            <a:rect r="r" b="b" t="t" l="l"/>
            <a:pathLst>
              <a:path h="1083647" w="3125905">
                <a:moveTo>
                  <a:pt x="0" y="0"/>
                </a:moveTo>
                <a:lnTo>
                  <a:pt x="3125905" y="0"/>
                </a:lnTo>
                <a:lnTo>
                  <a:pt x="3125905" y="1083647"/>
                </a:lnTo>
                <a:lnTo>
                  <a:pt x="0" y="1083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408358" y="0"/>
            <a:ext cx="3779782" cy="930148"/>
          </a:xfrm>
          <a:custGeom>
            <a:avLst/>
            <a:gdLst/>
            <a:ahLst/>
            <a:cxnLst/>
            <a:rect r="r" b="b" t="t" l="l"/>
            <a:pathLst>
              <a:path h="930148" w="3779782">
                <a:moveTo>
                  <a:pt x="0" y="0"/>
                </a:moveTo>
                <a:lnTo>
                  <a:pt x="3779782" y="0"/>
                </a:lnTo>
                <a:lnTo>
                  <a:pt x="3779782" y="930148"/>
                </a:lnTo>
                <a:lnTo>
                  <a:pt x="0" y="930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BF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70757" y="829534"/>
            <a:ext cx="13746485" cy="872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7"/>
              </a:lnSpc>
            </a:pPr>
            <a:r>
              <a:rPr lang="en-US" sz="6684" spc="-548">
                <a:solidFill>
                  <a:srgbClr val="000000"/>
                </a:solidFill>
                <a:latin typeface="Public Sans"/>
              </a:rPr>
              <a:t>Demo</a:t>
            </a:r>
          </a:p>
        </p:txBody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760831" y="2057405"/>
            <a:ext cx="13560347" cy="7627695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0" y="0"/>
            <a:ext cx="3125905" cy="1083647"/>
          </a:xfrm>
          <a:custGeom>
            <a:avLst/>
            <a:gdLst/>
            <a:ahLst/>
            <a:cxnLst/>
            <a:rect r="r" b="b" t="t" l="l"/>
            <a:pathLst>
              <a:path h="1083647" w="3125905">
                <a:moveTo>
                  <a:pt x="0" y="0"/>
                </a:moveTo>
                <a:lnTo>
                  <a:pt x="3125905" y="0"/>
                </a:lnTo>
                <a:lnTo>
                  <a:pt x="3125905" y="1083647"/>
                </a:lnTo>
                <a:lnTo>
                  <a:pt x="0" y="10836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4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08358" y="0"/>
            <a:ext cx="3779782" cy="930148"/>
          </a:xfrm>
          <a:custGeom>
            <a:avLst/>
            <a:gdLst/>
            <a:ahLst/>
            <a:cxnLst/>
            <a:rect r="r" b="b" t="t" l="l"/>
            <a:pathLst>
              <a:path h="930148" w="3779782">
                <a:moveTo>
                  <a:pt x="0" y="0"/>
                </a:moveTo>
                <a:lnTo>
                  <a:pt x="3779782" y="0"/>
                </a:lnTo>
                <a:lnTo>
                  <a:pt x="3779782" y="930148"/>
                </a:lnTo>
                <a:lnTo>
                  <a:pt x="0" y="9301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8000"/>
            </a:blip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BA4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638738" y="-3102243"/>
            <a:ext cx="6204486" cy="6204486"/>
          </a:xfrm>
          <a:custGeom>
            <a:avLst/>
            <a:gdLst/>
            <a:ahLst/>
            <a:cxnLst/>
            <a:rect r="r" b="b" t="t" l="l"/>
            <a:pathLst>
              <a:path h="6204486" w="6204486">
                <a:moveTo>
                  <a:pt x="0" y="0"/>
                </a:moveTo>
                <a:lnTo>
                  <a:pt x="6204486" y="0"/>
                </a:lnTo>
                <a:lnTo>
                  <a:pt x="6204486" y="6204486"/>
                </a:lnTo>
                <a:lnTo>
                  <a:pt x="0" y="620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87163" y="488634"/>
            <a:ext cx="11888310" cy="2613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8"/>
              </a:lnSpc>
            </a:pPr>
            <a:r>
              <a:rPr lang="en-US" sz="6998" spc="-573">
                <a:solidFill>
                  <a:srgbClr val="EDF1EF"/>
                </a:solidFill>
                <a:latin typeface="Public Sans"/>
              </a:rPr>
              <a:t>YOLOv8 for Solar Detection</a:t>
            </a:r>
          </a:p>
          <a:p>
            <a:pPr algn="ctr">
              <a:lnSpc>
                <a:spcPts val="6718"/>
              </a:lnSpc>
            </a:pPr>
            <a:r>
              <a:rPr lang="en-US" sz="6998" spc="-573">
                <a:solidFill>
                  <a:srgbClr val="EDF1EF"/>
                </a:solidFill>
                <a:latin typeface="Public Sans"/>
              </a:rPr>
              <a:t>Live Testing in Dammam</a:t>
            </a:r>
          </a:p>
          <a:p>
            <a:pPr>
              <a:lnSpc>
                <a:spcPts val="6718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975058" y="8052270"/>
            <a:ext cx="3312942" cy="2234730"/>
          </a:xfrm>
          <a:custGeom>
            <a:avLst/>
            <a:gdLst/>
            <a:ahLst/>
            <a:cxnLst/>
            <a:rect r="r" b="b" t="t" l="l"/>
            <a:pathLst>
              <a:path h="2234730" w="3312942">
                <a:moveTo>
                  <a:pt x="0" y="0"/>
                </a:moveTo>
                <a:lnTo>
                  <a:pt x="3312942" y="0"/>
                </a:lnTo>
                <a:lnTo>
                  <a:pt x="3312942" y="2234730"/>
                </a:lnTo>
                <a:lnTo>
                  <a:pt x="0" y="22347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>
                  <p14:trim st="850.0000" end="3000.0000"/>
                </p14:media>
              </p:ext>
            </p:extLst>
          </p:nvPr>
        </p:nvPicPr>
        <p:blipFill>
          <a:blip r:embed="rId5"/>
          <a:srcRect l="0" t="16399" r="0" b="35830"/>
          <a:stretch>
            <a:fillRect/>
          </a:stretch>
        </p:blipFill>
        <p:spPr>
          <a:xfrm flipH="false" flipV="false" rot="0">
            <a:off x="5027708" y="3102243"/>
            <a:ext cx="7856557" cy="6630454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0" y="0"/>
            <a:ext cx="3125905" cy="1083647"/>
          </a:xfrm>
          <a:custGeom>
            <a:avLst/>
            <a:gdLst/>
            <a:ahLst/>
            <a:cxnLst/>
            <a:rect r="r" b="b" t="t" l="l"/>
            <a:pathLst>
              <a:path h="1083647" w="3125905">
                <a:moveTo>
                  <a:pt x="0" y="0"/>
                </a:moveTo>
                <a:lnTo>
                  <a:pt x="3125905" y="0"/>
                </a:lnTo>
                <a:lnTo>
                  <a:pt x="3125905" y="1083647"/>
                </a:lnTo>
                <a:lnTo>
                  <a:pt x="0" y="10836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4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08358" y="0"/>
            <a:ext cx="3779782" cy="930148"/>
          </a:xfrm>
          <a:custGeom>
            <a:avLst/>
            <a:gdLst/>
            <a:ahLst/>
            <a:cxnLst/>
            <a:rect r="r" b="b" t="t" l="l"/>
            <a:pathLst>
              <a:path h="930148" w="3779782">
                <a:moveTo>
                  <a:pt x="0" y="0"/>
                </a:moveTo>
                <a:lnTo>
                  <a:pt x="3779782" y="0"/>
                </a:lnTo>
                <a:lnTo>
                  <a:pt x="3779782" y="930148"/>
                </a:lnTo>
                <a:lnTo>
                  <a:pt x="0" y="9301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8000"/>
            </a:blip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DAFrg-n5kA0</dc:identifier>
  <dcterms:modified xsi:type="dcterms:W3CDTF">2011-08-01T06:04:30Z</dcterms:modified>
  <cp:revision>1</cp:revision>
  <dc:title>Colorful Playful Creative Portfolio Presentation</dc:title>
</cp:coreProperties>
</file>